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56" r:id="rId2"/>
    <p:sldId id="280" r:id="rId3"/>
    <p:sldId id="258" r:id="rId4"/>
    <p:sldId id="262" r:id="rId5"/>
    <p:sldId id="263" r:id="rId6"/>
    <p:sldId id="261" r:id="rId7"/>
    <p:sldId id="260" r:id="rId8"/>
    <p:sldId id="259" r:id="rId9"/>
    <p:sldId id="270" r:id="rId10"/>
    <p:sldId id="269" r:id="rId11"/>
    <p:sldId id="268" r:id="rId12"/>
    <p:sldId id="266" r:id="rId13"/>
    <p:sldId id="279" r:id="rId14"/>
    <p:sldId id="278" r:id="rId15"/>
    <p:sldId id="271" r:id="rId16"/>
    <p:sldId id="277" r:id="rId17"/>
    <p:sldId id="276" r:id="rId18"/>
    <p:sldId id="281"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02" d="100"/>
          <a:sy n="102" d="100"/>
        </p:scale>
        <p:origin x="12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5A17CF8-883B-408C-A9C3-BD9C5284F591}" type="datetimeFigureOut">
              <a:rPr lang="en-GB" smtClean="0"/>
              <a:t>19/05/2021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185A616-215E-4839-A421-0206BC4D45B8}" type="slidenum">
              <a:rPr lang="en-GB" smtClean="0"/>
              <a:t>‹#›</a:t>
            </a:fld>
            <a:endParaRPr lang="en-GB"/>
          </a:p>
        </p:txBody>
      </p:sp>
    </p:spTree>
    <p:extLst>
      <p:ext uri="{BB962C8B-B14F-4D97-AF65-F5344CB8AC3E}">
        <p14:creationId xmlns:p14="http://schemas.microsoft.com/office/powerpoint/2010/main" val="24837298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BFD647B-8FFC-4215-B00A-477A24B6B4F3}" type="datetimeFigureOut">
              <a:rPr lang="en-GB" smtClean="0"/>
              <a:t>19/05/2021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1536675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FD647B-8FFC-4215-B00A-477A24B6B4F3}" type="datetimeFigureOut">
              <a:rPr lang="en-GB" smtClean="0"/>
              <a:t>19/05/2021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1203826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BFD647B-8FFC-4215-B00A-477A24B6B4F3}" type="datetimeFigureOut">
              <a:rPr lang="en-GB" smtClean="0"/>
              <a:t>19/05/2021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1177315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BFD647B-8FFC-4215-B00A-477A24B6B4F3}" type="datetimeFigureOut">
              <a:rPr lang="en-GB" smtClean="0"/>
              <a:t>19/05/2021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3724363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BFD647B-8FFC-4215-B00A-477A24B6B4F3}" type="datetimeFigureOut">
              <a:rPr lang="en-GB" smtClean="0"/>
              <a:t>19/05/2021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3527671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BFD647B-8FFC-4215-B00A-477A24B6B4F3}" type="datetimeFigureOut">
              <a:rPr lang="en-GB" smtClean="0"/>
              <a:t>19/05/2021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117666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FD647B-8FFC-4215-B00A-477A24B6B4F3}" type="datetimeFigureOut">
              <a:rPr lang="en-GB" smtClean="0"/>
              <a:t>19/05/2021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944157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BFD647B-8FFC-4215-B00A-477A24B6B4F3}" type="datetimeFigureOut">
              <a:rPr lang="en-GB" smtClean="0"/>
              <a:t>19/05/2021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352517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BFD647B-8FFC-4215-B00A-477A24B6B4F3}" type="datetimeFigureOut">
              <a:rPr lang="en-GB" smtClean="0"/>
              <a:t>19/05/2021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4044340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FD647B-8FFC-4215-B00A-477A24B6B4F3}" type="datetimeFigureOut">
              <a:rPr lang="en-GB" smtClean="0"/>
              <a:t>19/05/2021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1777727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FD647B-8FFC-4215-B00A-477A24B6B4F3}" type="datetimeFigureOut">
              <a:rPr lang="en-GB" smtClean="0"/>
              <a:t>19/05/2021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2835E0-8F7F-4B2D-A911-191736911AB3}" type="slidenum">
              <a:rPr lang="en-GB" smtClean="0"/>
              <a:t>‹#›</a:t>
            </a:fld>
            <a:endParaRPr lang="en-GB"/>
          </a:p>
        </p:txBody>
      </p:sp>
    </p:spTree>
    <p:extLst>
      <p:ext uri="{BB962C8B-B14F-4D97-AF65-F5344CB8AC3E}">
        <p14:creationId xmlns:p14="http://schemas.microsoft.com/office/powerpoint/2010/main" val="723300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FD647B-8FFC-4215-B00A-477A24B6B4F3}" type="datetimeFigureOut">
              <a:rPr lang="en-GB" smtClean="0"/>
              <a:t>19/05/2021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835E0-8F7F-4B2D-A911-191736911AB3}" type="slidenum">
              <a:rPr lang="en-GB" smtClean="0"/>
              <a:t>‹#›</a:t>
            </a:fld>
            <a:endParaRPr lang="en-GB"/>
          </a:p>
        </p:txBody>
      </p:sp>
    </p:spTree>
    <p:extLst>
      <p:ext uri="{BB962C8B-B14F-4D97-AF65-F5344CB8AC3E}">
        <p14:creationId xmlns:p14="http://schemas.microsoft.com/office/powerpoint/2010/main" val="1171566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woodlandsschoolformby.co.uk/governor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forms.gle/DZoZ5TRKqE7Xz6aZ6"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emf"/><Relationship Id="rId4" Type="http://schemas.openxmlformats.org/officeDocument/2006/relationships/hyperlink" Target="https://www.woodlandsschoolformby.co.uk/governors/"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p:cNvSpPr txBox="1"/>
          <p:nvPr/>
        </p:nvSpPr>
        <p:spPr>
          <a:xfrm>
            <a:off x="1863364" y="2809188"/>
            <a:ext cx="7984502" cy="646331"/>
          </a:xfrm>
          <a:prstGeom prst="rect">
            <a:avLst/>
          </a:prstGeom>
          <a:noFill/>
        </p:spPr>
        <p:txBody>
          <a:bodyPr wrap="square" rtlCol="0">
            <a:spAutoFit/>
          </a:bodyPr>
          <a:lstStyle/>
          <a:p>
            <a:pPr marL="914400">
              <a:spcAft>
                <a:spcPts val="0"/>
              </a:spcAft>
            </a:pPr>
            <a:r>
              <a:rPr lang="en-GB" sz="3600" dirty="0">
                <a:solidFill>
                  <a:schemeClr val="bg1"/>
                </a:solidFill>
                <a:latin typeface="Arial" panose="020B0604020202020204" pitchFamily="34" charset="0"/>
                <a:ea typeface="Calibri" panose="020F0502020204030204" pitchFamily="34" charset="0"/>
                <a:cs typeface="Times New Roman" panose="02020603050405020304" pitchFamily="18" charset="0"/>
              </a:rPr>
              <a:t>Woodlands Primary School </a:t>
            </a:r>
            <a:r>
              <a:rPr lang="en-GB" dirty="0" smtClean="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Formby</a:t>
            </a:r>
            <a:endPar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p:cNvSpPr txBox="1"/>
          <p:nvPr/>
        </p:nvSpPr>
        <p:spPr>
          <a:xfrm>
            <a:off x="395927" y="3455519"/>
            <a:ext cx="10426045" cy="1754326"/>
          </a:xfrm>
          <a:prstGeom prst="rect">
            <a:avLst/>
          </a:prstGeom>
          <a:noFill/>
        </p:spPr>
        <p:txBody>
          <a:bodyPr wrap="square" rtlCol="0">
            <a:spAutoFit/>
          </a:bodyPr>
          <a:lstStyle/>
          <a:p>
            <a:pPr marL="914400" algn="ctr">
              <a:spcAft>
                <a:spcPts val="0"/>
              </a:spcAft>
            </a:pPr>
            <a:r>
              <a:rPr lang="en-GB" sz="3600" dirty="0" smtClean="0">
                <a:solidFill>
                  <a:schemeClr val="bg1"/>
                </a:solidFill>
                <a:latin typeface="Arial" panose="020B0604020202020204" pitchFamily="34" charset="0"/>
                <a:ea typeface="Calibri" panose="020F0502020204030204" pitchFamily="34" charset="0"/>
                <a:cs typeface="Times New Roman" panose="02020603050405020304" pitchFamily="18" charset="0"/>
              </a:rPr>
              <a:t>Woodlands’ Governing Body</a:t>
            </a:r>
          </a:p>
          <a:p>
            <a:pPr marL="914400" algn="ctr">
              <a:spcAft>
                <a:spcPts val="0"/>
              </a:spcAft>
            </a:pPr>
            <a:r>
              <a:rPr lang="en-GB" sz="3600" dirty="0" smtClean="0">
                <a:solidFill>
                  <a:schemeClr val="bg1"/>
                </a:solidFill>
                <a:latin typeface="Arial" panose="020B0604020202020204" pitchFamily="34" charset="0"/>
                <a:ea typeface="Calibri" panose="020F0502020204030204" pitchFamily="34" charset="0"/>
                <a:cs typeface="Times New Roman" panose="02020603050405020304" pitchFamily="18" charset="0"/>
              </a:rPr>
              <a:t>Relationship &amp; Sex Education: </a:t>
            </a:r>
          </a:p>
          <a:p>
            <a:pPr marL="914400" algn="ctr">
              <a:spcAft>
                <a:spcPts val="0"/>
              </a:spcAft>
            </a:pPr>
            <a:r>
              <a:rPr lang="en-GB" sz="3600" dirty="0" smtClean="0">
                <a:solidFill>
                  <a:schemeClr val="bg1"/>
                </a:solidFill>
                <a:latin typeface="Arial" panose="020B0604020202020204" pitchFamily="34" charset="0"/>
                <a:ea typeface="Calibri" panose="020F0502020204030204" pitchFamily="34" charset="0"/>
                <a:cs typeface="Times New Roman" panose="02020603050405020304" pitchFamily="18" charset="0"/>
              </a:rPr>
              <a:t>parental consultation</a:t>
            </a:r>
            <a:endPar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44500" y="530138"/>
            <a:ext cx="2022230" cy="2165698"/>
          </a:xfrm>
          <a:prstGeom prst="rect">
            <a:avLst/>
          </a:prstGeom>
        </p:spPr>
      </p:pic>
    </p:spTree>
    <p:extLst>
      <p:ext uri="{BB962C8B-B14F-4D97-AF65-F5344CB8AC3E}">
        <p14:creationId xmlns:p14="http://schemas.microsoft.com/office/powerpoint/2010/main" val="21090046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137118" y="144199"/>
            <a:ext cx="11623431" cy="6124754"/>
          </a:xfrm>
          <a:prstGeom prst="rect">
            <a:avLst/>
          </a:prstGeom>
        </p:spPr>
        <p:txBody>
          <a:bodyPr wrap="square">
            <a:spAutoFit/>
          </a:bodyPr>
          <a:lstStyle/>
          <a:p>
            <a:r>
              <a:rPr lang="en-GB" sz="3200" dirty="0" smtClean="0">
                <a:solidFill>
                  <a:schemeClr val="bg1"/>
                </a:solidFill>
                <a:latin typeface="Arial" panose="020B0604020202020204" pitchFamily="34" charset="0"/>
                <a:cs typeface="Arial" panose="020B0604020202020204" pitchFamily="34" charset="0"/>
              </a:rPr>
              <a:t>Rationale for consultation on RSE </a:t>
            </a:r>
            <a:r>
              <a:rPr lang="en-GB" sz="2400" dirty="0" smtClean="0">
                <a:solidFill>
                  <a:schemeClr val="bg1"/>
                </a:solidFill>
                <a:latin typeface="Arial" panose="020B0604020202020204" pitchFamily="34" charset="0"/>
                <a:cs typeface="Arial" panose="020B0604020202020204" pitchFamily="34" charset="0"/>
              </a:rPr>
              <a:t>[Relationships &amp; Sex Education]</a:t>
            </a:r>
            <a:r>
              <a:rPr lang="en-GB" sz="3200" dirty="0" smtClean="0">
                <a:solidFill>
                  <a:schemeClr val="bg1"/>
                </a:solidFill>
                <a:latin typeface="Arial" panose="020B0604020202020204" pitchFamily="34" charset="0"/>
                <a:cs typeface="Arial" panose="020B0604020202020204" pitchFamily="34" charset="0"/>
              </a:rPr>
              <a:t>: </a:t>
            </a:r>
            <a:endParaRPr lang="en-GB" sz="3200" dirty="0">
              <a:solidFill>
                <a:schemeClr val="bg1"/>
              </a:solidFill>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algn="just"/>
            <a:r>
              <a:rPr lang="en-GB" sz="2400" dirty="0" smtClean="0">
                <a:solidFill>
                  <a:schemeClr val="bg1"/>
                </a:solidFill>
                <a:latin typeface="Arial" panose="020B0604020202020204" pitchFamily="34" charset="0"/>
                <a:cs typeface="Arial" panose="020B0604020202020204" pitchFamily="34" charset="0"/>
              </a:rPr>
              <a:t>Welcome to Woodlands’ Governing Body parent &amp; carer consultation on Relationships &amp; Sex Education [RSE]. We hope that this PowerPoint will give you an idea of what we mean by RSE &amp; how it will be taught. We are particularly interested in your views about when to tackle different concepts and any areas you might like further support with at home. </a:t>
            </a:r>
          </a:p>
          <a:p>
            <a:endParaRPr lang="en-GB" sz="2400" dirty="0">
              <a:solidFill>
                <a:schemeClr val="bg1"/>
              </a:solidFill>
              <a:latin typeface="Arial" panose="020B0604020202020204" pitchFamily="34" charset="0"/>
              <a:cs typeface="Arial" panose="020B0604020202020204" pitchFamily="34" charset="0"/>
            </a:endParaRPr>
          </a:p>
          <a:p>
            <a:pPr algn="just"/>
            <a:r>
              <a:rPr lang="en-GB" sz="2400" dirty="0" smtClean="0">
                <a:solidFill>
                  <a:schemeClr val="bg1"/>
                </a:solidFill>
                <a:latin typeface="Arial" panose="020B0604020202020204" pitchFamily="34" charset="0"/>
                <a:cs typeface="Arial" panose="020B0604020202020204" pitchFamily="34" charset="0"/>
              </a:rPr>
              <a:t>We are </a:t>
            </a:r>
            <a:r>
              <a:rPr lang="en-GB" sz="2400" dirty="0">
                <a:solidFill>
                  <a:schemeClr val="bg1"/>
                </a:solidFill>
                <a:latin typeface="Arial" panose="020B0604020202020204" pitchFamily="34" charset="0"/>
                <a:cs typeface="Arial" panose="020B0604020202020204" pitchFamily="34" charset="0"/>
              </a:rPr>
              <a:t>aware that there will be differences of opinion, but we will take your views into account when we finalise our policy and curriculum plan. </a:t>
            </a:r>
            <a:r>
              <a:rPr lang="en-GB" sz="2400" dirty="0" smtClean="0">
                <a:solidFill>
                  <a:schemeClr val="bg1"/>
                </a:solidFill>
                <a:latin typeface="Arial" panose="020B0604020202020204" pitchFamily="34" charset="0"/>
                <a:cs typeface="Arial" panose="020B0604020202020204" pitchFamily="34" charset="0"/>
              </a:rPr>
              <a:t>We </a:t>
            </a:r>
            <a:r>
              <a:rPr lang="en-GB" sz="2400" dirty="0">
                <a:solidFill>
                  <a:schemeClr val="bg1"/>
                </a:solidFill>
                <a:latin typeface="Arial" panose="020B0604020202020204" pitchFamily="34" charset="0"/>
                <a:cs typeface="Arial" panose="020B0604020202020204" pitchFamily="34" charset="0"/>
              </a:rPr>
              <a:t>will share this with you later in the summer term. </a:t>
            </a:r>
            <a:endParaRPr lang="en-GB" sz="2400" dirty="0" smtClean="0">
              <a:solidFill>
                <a:schemeClr val="bg1"/>
              </a:solidFill>
              <a:latin typeface="Arial" panose="020B0604020202020204" pitchFamily="34" charset="0"/>
              <a:cs typeface="Arial" panose="020B0604020202020204" pitchFamily="34" charset="0"/>
            </a:endParaRPr>
          </a:p>
          <a:p>
            <a:endParaRPr lang="en-GB" sz="2400" dirty="0">
              <a:solidFill>
                <a:schemeClr val="bg1"/>
              </a:solidFill>
              <a:latin typeface="Arial" panose="020B0604020202020204" pitchFamily="34" charset="0"/>
              <a:cs typeface="Arial" panose="020B0604020202020204" pitchFamily="34" charset="0"/>
            </a:endParaRPr>
          </a:p>
          <a:p>
            <a:r>
              <a:rPr lang="en-GB" sz="2400" dirty="0" smtClean="0">
                <a:solidFill>
                  <a:schemeClr val="bg1"/>
                </a:solidFill>
                <a:latin typeface="Arial" panose="020B0604020202020204" pitchFamily="34" charset="0"/>
                <a:cs typeface="Arial" panose="020B0604020202020204" pitchFamily="34" charset="0"/>
              </a:rPr>
              <a:t>As well as this presentation, please </a:t>
            </a:r>
            <a:r>
              <a:rPr lang="en-GB" sz="2400" dirty="0">
                <a:solidFill>
                  <a:schemeClr val="bg1"/>
                </a:solidFill>
                <a:latin typeface="Arial" panose="020B0604020202020204" pitchFamily="34" charset="0"/>
                <a:cs typeface="Arial" panose="020B0604020202020204" pitchFamily="34" charset="0"/>
              </a:rPr>
              <a:t>look at the materials on the school </a:t>
            </a:r>
            <a:r>
              <a:rPr lang="en-GB" sz="2400" dirty="0" smtClean="0">
                <a:solidFill>
                  <a:schemeClr val="bg1"/>
                </a:solidFill>
                <a:latin typeface="Arial" panose="020B0604020202020204" pitchFamily="34" charset="0"/>
                <a:cs typeface="Arial" panose="020B0604020202020204" pitchFamily="34" charset="0"/>
              </a:rPr>
              <a:t>website:</a:t>
            </a:r>
          </a:p>
          <a:p>
            <a:endParaRPr lang="en-GB" sz="2400" dirty="0" smtClean="0">
              <a:solidFill>
                <a:srgbClr val="FF0000"/>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cs typeface="Arial" panose="020B0604020202020204" pitchFamily="34" charset="0"/>
              </a:rPr>
              <a:t> </a:t>
            </a:r>
          </a:p>
          <a:p>
            <a:endParaRPr lang="en-GB" sz="2400" dirty="0">
              <a:solidFill>
                <a:schemeClr val="bg1"/>
              </a:solidFill>
              <a:latin typeface="Arial" panose="020B0604020202020204" pitchFamily="34" charset="0"/>
              <a:cs typeface="Arial" panose="020B0604020202020204" pitchFamily="34" charset="0"/>
            </a:endParaRPr>
          </a:p>
        </p:txBody>
      </p:sp>
      <p:pic>
        <p:nvPicPr>
          <p:cNvPr id="4" name="Picture 3">
            <a:hlinkClick r:id="rId3"/>
          </p:cNvPr>
          <p:cNvPicPr>
            <a:picLocks noChangeAspect="1"/>
          </p:cNvPicPr>
          <p:nvPr/>
        </p:nvPicPr>
        <p:blipFill>
          <a:blip r:embed="rId4"/>
          <a:stretch>
            <a:fillRect/>
          </a:stretch>
        </p:blipFill>
        <p:spPr>
          <a:xfrm>
            <a:off x="229260" y="5115482"/>
            <a:ext cx="10642233" cy="300580"/>
          </a:xfrm>
          <a:prstGeom prst="rect">
            <a:avLst/>
          </a:prstGeom>
        </p:spPr>
      </p:pic>
    </p:spTree>
    <p:extLst>
      <p:ext uri="{BB962C8B-B14F-4D97-AF65-F5344CB8AC3E}">
        <p14:creationId xmlns:p14="http://schemas.microsoft.com/office/powerpoint/2010/main" val="30168233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93085" y="1388165"/>
            <a:ext cx="11709273" cy="2677656"/>
          </a:xfrm>
          <a:prstGeom prst="rect">
            <a:avLst/>
          </a:prstGeom>
        </p:spPr>
        <p:txBody>
          <a:bodyPr wrap="square">
            <a:spAutoFit/>
          </a:bodyPr>
          <a:lstStyle/>
          <a:p>
            <a:pPr marL="495300" lvl="0" indent="-342900" algn="just">
              <a:lnSpc>
                <a:spcPct val="120000"/>
              </a:lnSpc>
              <a:buClr>
                <a:prstClr val="black"/>
              </a:buClr>
              <a:buSzPts val="2400"/>
              <a:buFont typeface="Arial" panose="020B0604020202020204" pitchFamily="34" charset="0"/>
              <a:buChar char="•"/>
            </a:pPr>
            <a:r>
              <a:rPr lang="en-GB" sz="2000" dirty="0" smtClean="0">
                <a:solidFill>
                  <a:schemeClr val="bg1"/>
                </a:solidFill>
                <a:latin typeface="Arial"/>
                <a:ea typeface="Arial"/>
                <a:cs typeface="Arial"/>
                <a:sym typeface="Arial"/>
              </a:rPr>
              <a:t>20 years since the last review of the curriculum - the world (and how we interact with each other)  has changed dramatically</a:t>
            </a:r>
          </a:p>
          <a:p>
            <a:pPr marL="495300" lvl="0" indent="-342900" algn="just">
              <a:lnSpc>
                <a:spcPct val="120000"/>
              </a:lnSpc>
              <a:buClr>
                <a:prstClr val="black"/>
              </a:buClr>
              <a:buSzPts val="2400"/>
              <a:buFont typeface="Arial" panose="020B0604020202020204" pitchFamily="34" charset="0"/>
              <a:buChar char="•"/>
            </a:pPr>
            <a:r>
              <a:rPr lang="en-GB" sz="2000" dirty="0" smtClean="0">
                <a:solidFill>
                  <a:schemeClr val="bg1"/>
                </a:solidFill>
                <a:latin typeface="Arial"/>
                <a:ea typeface="Arial"/>
                <a:cs typeface="Arial"/>
                <a:sym typeface="Arial"/>
              </a:rPr>
              <a:t>New - Relationships Education in Primary Schools</a:t>
            </a:r>
          </a:p>
          <a:p>
            <a:pPr marL="495300" lvl="0" indent="-342900" algn="just">
              <a:lnSpc>
                <a:spcPct val="120000"/>
              </a:lnSpc>
              <a:buClr>
                <a:prstClr val="black"/>
              </a:buClr>
              <a:buSzPts val="2400"/>
              <a:buFont typeface="Arial" panose="020B0604020202020204" pitchFamily="34" charset="0"/>
              <a:buChar char="•"/>
            </a:pPr>
            <a:r>
              <a:rPr lang="en-GB" sz="2000" dirty="0" smtClean="0">
                <a:solidFill>
                  <a:schemeClr val="bg1"/>
                </a:solidFill>
                <a:latin typeface="Arial"/>
                <a:ea typeface="Arial"/>
                <a:cs typeface="Arial"/>
                <a:sym typeface="Arial"/>
              </a:rPr>
              <a:t>Previous recommendations for teaching Personal, Social, Health Education, are now part of the National Curriculum.</a:t>
            </a:r>
          </a:p>
          <a:p>
            <a:pPr marL="495300" lvl="0" indent="-342900" algn="just">
              <a:lnSpc>
                <a:spcPct val="120000"/>
              </a:lnSpc>
              <a:buClr>
                <a:prstClr val="black"/>
              </a:buClr>
              <a:buSzPts val="2400"/>
              <a:buFont typeface="Arial" panose="020B0604020202020204" pitchFamily="34" charset="0"/>
              <a:buChar char="•"/>
            </a:pPr>
            <a:r>
              <a:rPr lang="en-GB" sz="2000" dirty="0" smtClean="0">
                <a:solidFill>
                  <a:schemeClr val="bg1"/>
                </a:solidFill>
                <a:latin typeface="Arial"/>
                <a:ea typeface="Arial"/>
                <a:cs typeface="Arial"/>
                <a:sym typeface="Arial"/>
              </a:rPr>
              <a:t>Sex Education in Primary Schools remains optional, though in Year 5 &amp; 6 the science curriculum form part of what might be considered as sex education - puberty and reproduction</a:t>
            </a:r>
            <a:r>
              <a:rPr lang="en-GB" dirty="0" smtClean="0">
                <a:solidFill>
                  <a:schemeClr val="bg1"/>
                </a:solidFill>
                <a:latin typeface="Arial"/>
                <a:ea typeface="Arial"/>
                <a:cs typeface="Arial"/>
                <a:sym typeface="Arial"/>
              </a:rPr>
              <a:t>. </a:t>
            </a:r>
            <a:endParaRPr lang="en-GB" dirty="0">
              <a:solidFill>
                <a:schemeClr val="bg1"/>
              </a:solidFill>
              <a:latin typeface="Arial"/>
              <a:ea typeface="Arial"/>
              <a:cs typeface="Arial"/>
              <a:sym typeface="Arial"/>
            </a:endParaRPr>
          </a:p>
        </p:txBody>
      </p:sp>
      <p:sp>
        <p:nvSpPr>
          <p:cNvPr id="4" name="Google Shape;109;p19"/>
          <p:cNvSpPr txBox="1"/>
          <p:nvPr/>
        </p:nvSpPr>
        <p:spPr>
          <a:xfrm>
            <a:off x="-1311036" y="0"/>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smtClean="0">
                <a:solidFill>
                  <a:schemeClr val="bg1"/>
                </a:solidFill>
                <a:latin typeface="Arial" panose="020B0604020202020204" pitchFamily="34" charset="0"/>
                <a:ea typeface="Comic Sans MS"/>
                <a:cs typeface="Arial" panose="020B0604020202020204" pitchFamily="34" charset="0"/>
                <a:sym typeface="Comic Sans MS"/>
              </a:rPr>
              <a:t>New Guidance </a:t>
            </a:r>
            <a:r>
              <a:rPr lang="en-GB" sz="2400" dirty="0" smtClean="0">
                <a:solidFill>
                  <a:schemeClr val="bg1"/>
                </a:solidFill>
                <a:latin typeface="Arial" panose="020B0604020202020204" pitchFamily="34" charset="0"/>
                <a:ea typeface="Comic Sans MS"/>
                <a:cs typeface="Arial" panose="020B0604020202020204" pitchFamily="34" charset="0"/>
                <a:sym typeface="Comic Sans MS"/>
              </a:rPr>
              <a:t>re sex &amp; relationships education</a:t>
            </a:r>
            <a:endParaRPr sz="2400" dirty="0">
              <a:solidFill>
                <a:schemeClr val="bg1"/>
              </a:solidFill>
              <a:latin typeface="Arial" panose="020B0604020202020204" pitchFamily="34" charset="0"/>
              <a:ea typeface="Comic Sans MS"/>
              <a:cs typeface="Arial" panose="020B0604020202020204" pitchFamily="34" charset="0"/>
              <a:sym typeface="Comic Sans MS"/>
            </a:endParaRPr>
          </a:p>
        </p:txBody>
      </p:sp>
    </p:spTree>
    <p:extLst>
      <p:ext uri="{BB962C8B-B14F-4D97-AF65-F5344CB8AC3E}">
        <p14:creationId xmlns:p14="http://schemas.microsoft.com/office/powerpoint/2010/main" val="26701887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Google Shape;118;p20"/>
          <p:cNvSpPr txBox="1"/>
          <p:nvPr/>
        </p:nvSpPr>
        <p:spPr>
          <a:xfrm>
            <a:off x="159280" y="1146011"/>
            <a:ext cx="11768700" cy="5180100"/>
          </a:xfrm>
          <a:prstGeom prst="rect">
            <a:avLst/>
          </a:prstGeom>
          <a:noFill/>
          <a:ln>
            <a:noFill/>
          </a:ln>
        </p:spPr>
        <p:txBody>
          <a:bodyPr spcFirstLastPara="1" wrap="square" lIns="91425" tIns="91425" rIns="91425" bIns="91425" anchor="t" anchorCtr="0">
            <a:noAutofit/>
          </a:bodyPr>
          <a:lstStyle/>
          <a:p>
            <a:pPr defTabSz="457200">
              <a:buSzPts val="2400"/>
            </a:pPr>
            <a:r>
              <a:rPr lang="en-GB" sz="2400" dirty="0" smtClean="0">
                <a:solidFill>
                  <a:prstClr val="white"/>
                </a:solidFill>
                <a:latin typeface="Arial" panose="020B0604020202020204" pitchFamily="34" charset="0"/>
                <a:ea typeface="Comic Sans MS"/>
                <a:cs typeface="Arial" panose="020B0604020202020204" pitchFamily="34" charset="0"/>
                <a:sym typeface="Comic Sans MS"/>
              </a:rPr>
              <a:t>As </a:t>
            </a:r>
            <a:r>
              <a:rPr lang="en-GB" sz="2400" dirty="0">
                <a:solidFill>
                  <a:prstClr val="white"/>
                </a:solidFill>
                <a:latin typeface="Arial" panose="020B0604020202020204" pitchFamily="34" charset="0"/>
                <a:ea typeface="Comic Sans MS"/>
                <a:cs typeface="Arial" panose="020B0604020202020204" pitchFamily="34" charset="0"/>
                <a:sym typeface="Comic Sans MS"/>
              </a:rPr>
              <a:t>part of the </a:t>
            </a:r>
            <a:r>
              <a:rPr lang="en-GB" sz="2400" b="1" dirty="0">
                <a:solidFill>
                  <a:prstClr val="white"/>
                </a:solidFill>
                <a:latin typeface="Arial" panose="020B0604020202020204" pitchFamily="34" charset="0"/>
                <a:ea typeface="Comic Sans MS"/>
                <a:cs typeface="Arial" panose="020B0604020202020204" pitchFamily="34" charset="0"/>
                <a:sym typeface="Comic Sans MS"/>
              </a:rPr>
              <a:t>s</a:t>
            </a:r>
            <a:r>
              <a:rPr lang="en-GB" sz="2400" b="1" dirty="0" smtClean="0">
                <a:solidFill>
                  <a:prstClr val="white"/>
                </a:solidFill>
                <a:latin typeface="Arial" panose="020B0604020202020204" pitchFamily="34" charset="0"/>
                <a:ea typeface="Comic Sans MS"/>
                <a:cs typeface="Arial" panose="020B0604020202020204" pitchFamily="34" charset="0"/>
                <a:sym typeface="Comic Sans MS"/>
              </a:rPr>
              <a:t>cience </a:t>
            </a:r>
            <a:r>
              <a:rPr lang="en-GB" sz="2400" b="1" dirty="0">
                <a:solidFill>
                  <a:prstClr val="white"/>
                </a:solidFill>
                <a:latin typeface="Arial" panose="020B0604020202020204" pitchFamily="34" charset="0"/>
                <a:ea typeface="Comic Sans MS"/>
                <a:cs typeface="Arial" panose="020B0604020202020204" pitchFamily="34" charset="0"/>
                <a:sym typeface="Comic Sans MS"/>
              </a:rPr>
              <a:t>curriculum </a:t>
            </a:r>
            <a:r>
              <a:rPr lang="en-GB" sz="2400" dirty="0">
                <a:solidFill>
                  <a:prstClr val="white"/>
                </a:solidFill>
                <a:latin typeface="Arial" panose="020B0604020202020204" pitchFamily="34" charset="0"/>
                <a:ea typeface="Comic Sans MS"/>
                <a:cs typeface="Arial" panose="020B0604020202020204" pitchFamily="34" charset="0"/>
                <a:sym typeface="Comic Sans MS"/>
              </a:rPr>
              <a:t>we teach the following statutory objectives that build understanding about growth and reproduction: </a:t>
            </a:r>
            <a:endParaRPr sz="2400" dirty="0">
              <a:solidFill>
                <a:prstClr val="white"/>
              </a:solidFill>
              <a:latin typeface="Arial" panose="020B0604020202020204" pitchFamily="34" charset="0"/>
              <a:ea typeface="Comic Sans MS"/>
              <a:cs typeface="Arial" panose="020B0604020202020204" pitchFamily="34" charset="0"/>
              <a:sym typeface="Comic Sans MS"/>
            </a:endParaRPr>
          </a:p>
          <a:p>
            <a:pPr defTabSz="457200"/>
            <a:endParaRPr sz="2400" dirty="0">
              <a:solidFill>
                <a:prstClr val="black"/>
              </a:solidFill>
              <a:latin typeface="Arial" panose="020B0604020202020204" pitchFamily="34" charset="0"/>
              <a:ea typeface="Comic Sans MS"/>
              <a:cs typeface="Arial" panose="020B0604020202020204" pitchFamily="34" charset="0"/>
              <a:sym typeface="Comic Sans MS"/>
            </a:endParaRPr>
          </a:p>
          <a:p>
            <a:pPr defTabSz="457200"/>
            <a:r>
              <a:rPr lang="en-GB" b="1" dirty="0">
                <a:solidFill>
                  <a:prstClr val="white"/>
                </a:solidFill>
                <a:latin typeface="Arial" panose="020B0604020202020204" pitchFamily="34" charset="0"/>
                <a:ea typeface="Comic Sans MS"/>
                <a:cs typeface="Arial" panose="020B0604020202020204" pitchFamily="34" charset="0"/>
                <a:sym typeface="Comic Sans MS"/>
              </a:rPr>
              <a:t>Year One</a:t>
            </a:r>
            <a:r>
              <a:rPr lang="en-GB" sz="2400" dirty="0">
                <a:solidFill>
                  <a:prstClr val="white"/>
                </a:solidFill>
                <a:latin typeface="Arial" panose="020B0604020202020204" pitchFamily="34" charset="0"/>
                <a:ea typeface="Comic Sans MS"/>
                <a:cs typeface="Arial" panose="020B0604020202020204" pitchFamily="34" charset="0"/>
                <a:sym typeface="Comic Sans MS"/>
              </a:rPr>
              <a:t> </a:t>
            </a:r>
            <a:endParaRPr sz="2400" dirty="0">
              <a:solidFill>
                <a:prstClr val="white"/>
              </a:solidFill>
              <a:latin typeface="Arial" panose="020B0604020202020204" pitchFamily="34" charset="0"/>
              <a:ea typeface="Comic Sans MS"/>
              <a:cs typeface="Arial" panose="020B0604020202020204" pitchFamily="34" charset="0"/>
              <a:sym typeface="Comic Sans MS"/>
            </a:endParaRPr>
          </a:p>
          <a:p>
            <a:pPr defTabSz="457200"/>
            <a:r>
              <a:rPr lang="en-GB" dirty="0">
                <a:solidFill>
                  <a:prstClr val="white"/>
                </a:solidFill>
                <a:latin typeface="Arial" panose="020B0604020202020204" pitchFamily="34" charset="0"/>
                <a:ea typeface="Comic Sans MS"/>
                <a:cs typeface="Arial" panose="020B0604020202020204" pitchFamily="34" charset="0"/>
                <a:sym typeface="Comic Sans MS"/>
              </a:rPr>
              <a:t>Identify, name, draw and label the basic parts of the human body and say which part of the body is associated with each sense. </a:t>
            </a:r>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r>
              <a:rPr lang="en-GB" b="1" dirty="0">
                <a:solidFill>
                  <a:prstClr val="white"/>
                </a:solidFill>
                <a:latin typeface="Arial" panose="020B0604020202020204" pitchFamily="34" charset="0"/>
                <a:ea typeface="Comic Sans MS"/>
                <a:cs typeface="Arial" panose="020B0604020202020204" pitchFamily="34" charset="0"/>
                <a:sym typeface="Comic Sans MS"/>
              </a:rPr>
              <a:t>Year Two</a:t>
            </a:r>
            <a:r>
              <a:rPr lang="en-GB" dirty="0">
                <a:solidFill>
                  <a:prstClr val="white"/>
                </a:solidFill>
                <a:latin typeface="Arial" panose="020B0604020202020204" pitchFamily="34" charset="0"/>
                <a:ea typeface="Comic Sans MS"/>
                <a:cs typeface="Arial" panose="020B0604020202020204" pitchFamily="34" charset="0"/>
                <a:sym typeface="Comic Sans MS"/>
              </a:rPr>
              <a:t> </a:t>
            </a:r>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r>
              <a:rPr lang="en-GB" dirty="0">
                <a:solidFill>
                  <a:prstClr val="white"/>
                </a:solidFill>
                <a:latin typeface="Arial" panose="020B0604020202020204" pitchFamily="34" charset="0"/>
                <a:ea typeface="Comic Sans MS"/>
                <a:cs typeface="Arial" panose="020B0604020202020204" pitchFamily="34" charset="0"/>
                <a:sym typeface="Comic Sans MS"/>
              </a:rPr>
              <a:t>Notice that animals, including humans, have offspring which grow into adults </a:t>
            </a:r>
            <a:r>
              <a:rPr lang="en-GB" dirty="0" smtClean="0">
                <a:solidFill>
                  <a:prstClr val="white"/>
                </a:solidFill>
                <a:latin typeface="Arial" panose="020B0604020202020204" pitchFamily="34" charset="0"/>
                <a:ea typeface="Comic Sans MS"/>
                <a:cs typeface="Arial" panose="020B0604020202020204" pitchFamily="34" charset="0"/>
                <a:sym typeface="Comic Sans MS"/>
              </a:rPr>
              <a:t>(they </a:t>
            </a:r>
            <a:r>
              <a:rPr lang="en-GB" dirty="0">
                <a:solidFill>
                  <a:prstClr val="white"/>
                </a:solidFill>
                <a:latin typeface="Arial" panose="020B0604020202020204" pitchFamily="34" charset="0"/>
                <a:ea typeface="Comic Sans MS"/>
                <a:cs typeface="Arial" panose="020B0604020202020204" pitchFamily="34" charset="0"/>
                <a:sym typeface="Comic Sans MS"/>
              </a:rPr>
              <a:t>should not be expected to understand how reproduction </a:t>
            </a:r>
            <a:r>
              <a:rPr lang="en-GB" dirty="0" smtClean="0">
                <a:solidFill>
                  <a:prstClr val="white"/>
                </a:solidFill>
                <a:latin typeface="Arial" panose="020B0604020202020204" pitchFamily="34" charset="0"/>
                <a:ea typeface="Comic Sans MS"/>
                <a:cs typeface="Arial" panose="020B0604020202020204" pitchFamily="34" charset="0"/>
                <a:sym typeface="Comic Sans MS"/>
              </a:rPr>
              <a:t>occurs).</a:t>
            </a:r>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r>
              <a:rPr lang="en-GB" b="1" dirty="0">
                <a:solidFill>
                  <a:prstClr val="white"/>
                </a:solidFill>
                <a:latin typeface="Arial" panose="020B0604020202020204" pitchFamily="34" charset="0"/>
                <a:ea typeface="Comic Sans MS"/>
                <a:cs typeface="Arial" panose="020B0604020202020204" pitchFamily="34" charset="0"/>
                <a:sym typeface="Comic Sans MS"/>
              </a:rPr>
              <a:t>Year Five and Year Six</a:t>
            </a:r>
            <a:endParaRPr b="1" dirty="0">
              <a:solidFill>
                <a:prstClr val="white"/>
              </a:solidFill>
              <a:latin typeface="Arial" panose="020B0604020202020204" pitchFamily="34" charset="0"/>
              <a:ea typeface="Comic Sans MS"/>
              <a:cs typeface="Arial" panose="020B0604020202020204" pitchFamily="34" charset="0"/>
              <a:sym typeface="Comic Sans MS"/>
            </a:endParaRPr>
          </a:p>
          <a:p>
            <a:pPr defTabSz="457200"/>
            <a:r>
              <a:rPr lang="en-GB" dirty="0">
                <a:solidFill>
                  <a:prstClr val="white"/>
                </a:solidFill>
                <a:latin typeface="Arial" panose="020B0604020202020204" pitchFamily="34" charset="0"/>
                <a:ea typeface="Comic Sans MS"/>
                <a:cs typeface="Arial" panose="020B0604020202020204" pitchFamily="34" charset="0"/>
                <a:sym typeface="Comic Sans MS"/>
              </a:rPr>
              <a:t>Describe the life process of reproduction in some plants and animals. They should learn about the changes experienced in </a:t>
            </a:r>
            <a:r>
              <a:rPr lang="en-GB" dirty="0" smtClean="0">
                <a:solidFill>
                  <a:prstClr val="white"/>
                </a:solidFill>
                <a:latin typeface="Arial" panose="020B0604020202020204" pitchFamily="34" charset="0"/>
                <a:ea typeface="Comic Sans MS"/>
                <a:cs typeface="Arial" panose="020B0604020202020204" pitchFamily="34" charset="0"/>
                <a:sym typeface="Comic Sans MS"/>
              </a:rPr>
              <a:t>puberty.</a:t>
            </a:r>
            <a:endParaRPr dirty="0">
              <a:solidFill>
                <a:prstClr val="white"/>
              </a:solidFill>
              <a:latin typeface="Arial" panose="020B0604020202020204" pitchFamily="34" charset="0"/>
              <a:ea typeface="Comic Sans MS"/>
              <a:cs typeface="Arial" panose="020B0604020202020204" pitchFamily="34" charset="0"/>
              <a:sym typeface="Comic Sans MS"/>
            </a:endParaRPr>
          </a:p>
          <a:p>
            <a:pPr defTabSz="457200"/>
            <a:endParaRPr dirty="0">
              <a:solidFill>
                <a:srgbClr val="0B0C0C"/>
              </a:solidFill>
              <a:latin typeface="Comic Sans MS"/>
              <a:ea typeface="Comic Sans MS"/>
              <a:cs typeface="Comic Sans MS"/>
              <a:sym typeface="Comic Sans MS"/>
            </a:endParaRPr>
          </a:p>
          <a:p>
            <a:pPr defTabSz="457200"/>
            <a:endParaRPr dirty="0">
              <a:solidFill>
                <a:srgbClr val="0B0C0C"/>
              </a:solidFill>
              <a:latin typeface="Comic Sans MS"/>
              <a:ea typeface="Comic Sans MS"/>
              <a:cs typeface="Comic Sans MS"/>
              <a:sym typeface="Comic Sans MS"/>
            </a:endParaRPr>
          </a:p>
          <a:p>
            <a:pPr defTabSz="457200"/>
            <a:endParaRPr dirty="0">
              <a:solidFill>
                <a:srgbClr val="0B0C0C"/>
              </a:solidFill>
              <a:latin typeface="Comic Sans MS"/>
              <a:ea typeface="Comic Sans MS"/>
              <a:cs typeface="Comic Sans MS"/>
              <a:sym typeface="Comic Sans MS"/>
            </a:endParaRPr>
          </a:p>
          <a:p>
            <a:pPr defTabSz="457200"/>
            <a:endParaRPr dirty="0">
              <a:solidFill>
                <a:prstClr val="white"/>
              </a:solidFill>
              <a:latin typeface="Comic Sans MS"/>
              <a:ea typeface="Comic Sans MS"/>
              <a:cs typeface="Comic Sans MS"/>
              <a:sym typeface="Comic Sans MS"/>
            </a:endParaRPr>
          </a:p>
        </p:txBody>
      </p:sp>
      <p:sp>
        <p:nvSpPr>
          <p:cNvPr id="6" name="TextBox 5"/>
          <p:cNvSpPr txBox="1"/>
          <p:nvPr/>
        </p:nvSpPr>
        <p:spPr>
          <a:xfrm>
            <a:off x="159280" y="461913"/>
            <a:ext cx="6693031" cy="584775"/>
          </a:xfrm>
          <a:prstGeom prst="rect">
            <a:avLst/>
          </a:prstGeom>
          <a:noFill/>
        </p:spPr>
        <p:txBody>
          <a:bodyPr wrap="square" rtlCol="0">
            <a:spAutoFit/>
          </a:bodyPr>
          <a:lstStyle/>
          <a:p>
            <a:r>
              <a:rPr lang="en-GB" sz="3200" dirty="0" smtClean="0">
                <a:solidFill>
                  <a:schemeClr val="bg1"/>
                </a:solidFill>
                <a:latin typeface="Arial" panose="020B0604020202020204" pitchFamily="34" charset="0"/>
                <a:cs typeface="Arial" panose="020B0604020202020204" pitchFamily="34" charset="0"/>
              </a:rPr>
              <a:t>Science Curriculum</a:t>
            </a:r>
            <a:endParaRPr lang="en-GB" sz="3200" dirty="0">
              <a:solidFill>
                <a:schemeClr val="bg1"/>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Tree>
    <p:extLst>
      <p:ext uri="{BB962C8B-B14F-4D97-AF65-F5344CB8AC3E}">
        <p14:creationId xmlns:p14="http://schemas.microsoft.com/office/powerpoint/2010/main" val="3628610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TextBox 2"/>
          <p:cNvSpPr txBox="1"/>
          <p:nvPr/>
        </p:nvSpPr>
        <p:spPr>
          <a:xfrm>
            <a:off x="200297" y="211690"/>
            <a:ext cx="11991703" cy="584775"/>
          </a:xfrm>
          <a:prstGeom prst="rect">
            <a:avLst/>
          </a:prstGeom>
          <a:noFill/>
        </p:spPr>
        <p:txBody>
          <a:bodyPr wrap="square" rtlCol="0">
            <a:spAutoFit/>
          </a:bodyPr>
          <a:lstStyle/>
          <a:p>
            <a:r>
              <a:rPr lang="en-GB" sz="3200" dirty="0" smtClean="0">
                <a:solidFill>
                  <a:schemeClr val="bg1"/>
                </a:solidFill>
                <a:latin typeface="Arial" panose="020B0604020202020204" pitchFamily="34" charset="0"/>
                <a:cs typeface="Arial" panose="020B0604020202020204" pitchFamily="34" charset="0"/>
              </a:rPr>
              <a:t>Where and how did you learn about sex and relationships?</a:t>
            </a:r>
          </a:p>
        </p:txBody>
      </p:sp>
      <p:grpSp>
        <p:nvGrpSpPr>
          <p:cNvPr id="18" name="Group 17"/>
          <p:cNvGrpSpPr/>
          <p:nvPr/>
        </p:nvGrpSpPr>
        <p:grpSpPr>
          <a:xfrm>
            <a:off x="4039532" y="4131273"/>
            <a:ext cx="3195404" cy="2403679"/>
            <a:chOff x="4039532" y="4131273"/>
            <a:chExt cx="3195404" cy="2403679"/>
          </a:xfrm>
        </p:grpSpPr>
        <p:pic>
          <p:nvPicPr>
            <p:cNvPr id="10" name="Picture 9"/>
            <p:cNvPicPr>
              <a:picLocks noChangeAspect="1"/>
            </p:cNvPicPr>
            <p:nvPr/>
          </p:nvPicPr>
          <p:blipFill>
            <a:blip r:embed="rId3"/>
            <a:stretch>
              <a:fillRect/>
            </a:stretch>
          </p:blipFill>
          <p:spPr>
            <a:xfrm>
              <a:off x="4157217" y="4131273"/>
              <a:ext cx="3077719" cy="2042612"/>
            </a:xfrm>
            <a:prstGeom prst="rect">
              <a:avLst/>
            </a:prstGeom>
          </p:spPr>
        </p:pic>
        <p:sp>
          <p:nvSpPr>
            <p:cNvPr id="11" name="Rectangle 10"/>
            <p:cNvSpPr/>
            <p:nvPr/>
          </p:nvSpPr>
          <p:spPr>
            <a:xfrm>
              <a:off x="4039532" y="6165620"/>
              <a:ext cx="1954382" cy="369332"/>
            </a:xfrm>
            <a:prstGeom prst="rect">
              <a:avLst/>
            </a:prstGeom>
          </p:spPr>
          <p:txBody>
            <a:bodyPr wrap="none">
              <a:spAutoFit/>
            </a:bodyPr>
            <a:lstStyle/>
            <a:p>
              <a:pPr algn="ctr"/>
              <a:r>
                <a:rPr lang="en-GB" dirty="0">
                  <a:solidFill>
                    <a:schemeClr val="bg1"/>
                  </a:solidFill>
                  <a:latin typeface="Arial" panose="020B0604020202020204" pitchFamily="34" charset="0"/>
                  <a:cs typeface="Arial" panose="020B0604020202020204" pitchFamily="34" charset="0"/>
                </a:rPr>
                <a:t>Parents &amp; Carers</a:t>
              </a:r>
            </a:p>
          </p:txBody>
        </p:sp>
      </p:grpSp>
      <p:grpSp>
        <p:nvGrpSpPr>
          <p:cNvPr id="6" name="Group 5"/>
          <p:cNvGrpSpPr/>
          <p:nvPr/>
        </p:nvGrpSpPr>
        <p:grpSpPr>
          <a:xfrm>
            <a:off x="566097" y="1772607"/>
            <a:ext cx="2968807" cy="1938992"/>
            <a:chOff x="566097" y="1772607"/>
            <a:chExt cx="2968807" cy="1938992"/>
          </a:xfrm>
        </p:grpSpPr>
        <p:pic>
          <p:nvPicPr>
            <p:cNvPr id="4" name="Picture 3"/>
            <p:cNvPicPr>
              <a:picLocks noChangeAspect="1"/>
            </p:cNvPicPr>
            <p:nvPr/>
          </p:nvPicPr>
          <p:blipFill>
            <a:blip r:embed="rId4"/>
            <a:stretch>
              <a:fillRect/>
            </a:stretch>
          </p:blipFill>
          <p:spPr>
            <a:xfrm>
              <a:off x="677404" y="1772607"/>
              <a:ext cx="2857500" cy="1600200"/>
            </a:xfrm>
            <a:prstGeom prst="rect">
              <a:avLst/>
            </a:prstGeom>
          </p:spPr>
        </p:pic>
        <p:sp>
          <p:nvSpPr>
            <p:cNvPr id="12" name="Rectangle 11"/>
            <p:cNvSpPr/>
            <p:nvPr/>
          </p:nvSpPr>
          <p:spPr>
            <a:xfrm>
              <a:off x="566097" y="3342267"/>
              <a:ext cx="954108" cy="369332"/>
            </a:xfrm>
            <a:prstGeom prst="rect">
              <a:avLst/>
            </a:prstGeom>
          </p:spPr>
          <p:txBody>
            <a:bodyPr wrap="none">
              <a:spAutoFit/>
            </a:bodyPr>
            <a:lstStyle/>
            <a:p>
              <a:pPr lvl="0" algn="ctr"/>
              <a:r>
                <a:rPr lang="en-GB" dirty="0" smtClean="0">
                  <a:solidFill>
                    <a:prstClr val="white"/>
                  </a:solidFill>
                  <a:latin typeface="Arial" panose="020B0604020202020204" pitchFamily="34" charset="0"/>
                  <a:cs typeface="Arial" panose="020B0604020202020204" pitchFamily="34" charset="0"/>
                </a:rPr>
                <a:t>Friends</a:t>
              </a:r>
              <a:endParaRPr lang="en-GB" dirty="0">
                <a:solidFill>
                  <a:prstClr val="white"/>
                </a:solidFill>
                <a:latin typeface="Arial" panose="020B0604020202020204" pitchFamily="34" charset="0"/>
                <a:cs typeface="Arial" panose="020B0604020202020204" pitchFamily="34" charset="0"/>
              </a:endParaRPr>
            </a:p>
          </p:txBody>
        </p:sp>
      </p:grpSp>
      <p:grpSp>
        <p:nvGrpSpPr>
          <p:cNvPr id="22" name="Group 21"/>
          <p:cNvGrpSpPr/>
          <p:nvPr/>
        </p:nvGrpSpPr>
        <p:grpSpPr>
          <a:xfrm>
            <a:off x="5467364" y="1782540"/>
            <a:ext cx="2624272" cy="2217823"/>
            <a:chOff x="5467364" y="1782540"/>
            <a:chExt cx="2624272" cy="2217823"/>
          </a:xfrm>
        </p:grpSpPr>
        <p:pic>
          <p:nvPicPr>
            <p:cNvPr id="8" name="Picture 7"/>
            <p:cNvPicPr>
              <a:picLocks noChangeAspect="1"/>
            </p:cNvPicPr>
            <p:nvPr/>
          </p:nvPicPr>
          <p:blipFill>
            <a:blip r:embed="rId5"/>
            <a:stretch>
              <a:fillRect/>
            </a:stretch>
          </p:blipFill>
          <p:spPr>
            <a:xfrm>
              <a:off x="5543564" y="1782540"/>
              <a:ext cx="2548072" cy="1853588"/>
            </a:xfrm>
            <a:prstGeom prst="rect">
              <a:avLst/>
            </a:prstGeom>
          </p:spPr>
        </p:pic>
        <p:sp>
          <p:nvSpPr>
            <p:cNvPr id="13" name="Rectangle 12"/>
            <p:cNvSpPr/>
            <p:nvPr/>
          </p:nvSpPr>
          <p:spPr>
            <a:xfrm>
              <a:off x="5467364" y="3631031"/>
              <a:ext cx="1197828" cy="369332"/>
            </a:xfrm>
            <a:prstGeom prst="rect">
              <a:avLst/>
            </a:prstGeom>
          </p:spPr>
          <p:txBody>
            <a:bodyPr wrap="none">
              <a:spAutoFit/>
            </a:bodyPr>
            <a:lstStyle/>
            <a:p>
              <a:pPr lvl="0" algn="ctr"/>
              <a:r>
                <a:rPr lang="en-GB" dirty="0" smtClean="0">
                  <a:solidFill>
                    <a:prstClr val="white"/>
                  </a:solidFill>
                  <a:latin typeface="Arial" panose="020B0604020202020204" pitchFamily="34" charset="0"/>
                  <a:cs typeface="Arial" panose="020B0604020202020204" pitchFamily="34" charset="0"/>
                </a:rPr>
                <a:t>Television</a:t>
              </a:r>
              <a:endParaRPr lang="en-GB" dirty="0">
                <a:solidFill>
                  <a:prstClr val="white"/>
                </a:solidFill>
                <a:latin typeface="Arial" panose="020B0604020202020204" pitchFamily="34" charset="0"/>
                <a:cs typeface="Arial" panose="020B0604020202020204" pitchFamily="34" charset="0"/>
              </a:endParaRPr>
            </a:p>
          </p:txBody>
        </p:sp>
      </p:grpSp>
      <p:grpSp>
        <p:nvGrpSpPr>
          <p:cNvPr id="20" name="Group 19"/>
          <p:cNvGrpSpPr/>
          <p:nvPr/>
        </p:nvGrpSpPr>
        <p:grpSpPr>
          <a:xfrm>
            <a:off x="9584392" y="1781350"/>
            <a:ext cx="2171841" cy="2711040"/>
            <a:chOff x="9584392" y="1781350"/>
            <a:chExt cx="2171841" cy="2711040"/>
          </a:xfrm>
        </p:grpSpPr>
        <p:pic>
          <p:nvPicPr>
            <p:cNvPr id="9" name="Picture 8"/>
            <p:cNvPicPr>
              <a:picLocks noChangeAspect="1"/>
            </p:cNvPicPr>
            <p:nvPr/>
          </p:nvPicPr>
          <p:blipFill>
            <a:blip r:embed="rId6"/>
            <a:stretch>
              <a:fillRect/>
            </a:stretch>
          </p:blipFill>
          <p:spPr>
            <a:xfrm>
              <a:off x="9660592" y="1781350"/>
              <a:ext cx="2095641" cy="2349923"/>
            </a:xfrm>
            <a:prstGeom prst="rect">
              <a:avLst/>
            </a:prstGeom>
          </p:spPr>
        </p:pic>
        <p:sp>
          <p:nvSpPr>
            <p:cNvPr id="14" name="Rectangle 13"/>
            <p:cNvSpPr/>
            <p:nvPr/>
          </p:nvSpPr>
          <p:spPr>
            <a:xfrm>
              <a:off x="9584392" y="4123058"/>
              <a:ext cx="966932" cy="369332"/>
            </a:xfrm>
            <a:prstGeom prst="rect">
              <a:avLst/>
            </a:prstGeom>
          </p:spPr>
          <p:txBody>
            <a:bodyPr wrap="none">
              <a:spAutoFit/>
            </a:bodyPr>
            <a:lstStyle/>
            <a:p>
              <a:pPr lvl="0" algn="ctr"/>
              <a:r>
                <a:rPr lang="en-GB" dirty="0" smtClean="0">
                  <a:solidFill>
                    <a:prstClr val="white"/>
                  </a:solidFill>
                  <a:latin typeface="Arial" panose="020B0604020202020204" pitchFamily="34" charset="0"/>
                  <a:cs typeface="Arial" panose="020B0604020202020204" pitchFamily="34" charset="0"/>
                </a:rPr>
                <a:t>Internet</a:t>
              </a:r>
              <a:endParaRPr lang="en-GB" dirty="0">
                <a:solidFill>
                  <a:prstClr val="white"/>
                </a:solidFill>
                <a:latin typeface="Arial" panose="020B0604020202020204" pitchFamily="34" charset="0"/>
                <a:cs typeface="Arial" panose="020B0604020202020204" pitchFamily="34" charset="0"/>
              </a:endParaRPr>
            </a:p>
          </p:txBody>
        </p:sp>
      </p:grpSp>
      <p:grpSp>
        <p:nvGrpSpPr>
          <p:cNvPr id="7" name="Group 6"/>
          <p:cNvGrpSpPr/>
          <p:nvPr/>
        </p:nvGrpSpPr>
        <p:grpSpPr>
          <a:xfrm>
            <a:off x="7906869" y="4616758"/>
            <a:ext cx="2588610" cy="2021527"/>
            <a:chOff x="7906869" y="4616758"/>
            <a:chExt cx="2588610" cy="2021527"/>
          </a:xfrm>
        </p:grpSpPr>
        <p:pic>
          <p:nvPicPr>
            <p:cNvPr id="15" name="Picture 14"/>
            <p:cNvPicPr>
              <a:picLocks noChangeAspect="1"/>
            </p:cNvPicPr>
            <p:nvPr/>
          </p:nvPicPr>
          <p:blipFill>
            <a:blip r:embed="rId7"/>
            <a:stretch>
              <a:fillRect/>
            </a:stretch>
          </p:blipFill>
          <p:spPr>
            <a:xfrm>
              <a:off x="7997424" y="4616758"/>
              <a:ext cx="2498055" cy="1652195"/>
            </a:xfrm>
            <a:prstGeom prst="rect">
              <a:avLst/>
            </a:prstGeom>
          </p:spPr>
        </p:pic>
        <p:sp>
          <p:nvSpPr>
            <p:cNvPr id="16" name="Rectangle 15"/>
            <p:cNvSpPr/>
            <p:nvPr/>
          </p:nvSpPr>
          <p:spPr>
            <a:xfrm>
              <a:off x="7906869" y="6268953"/>
              <a:ext cx="1582484" cy="369332"/>
            </a:xfrm>
            <a:prstGeom prst="rect">
              <a:avLst/>
            </a:prstGeom>
          </p:spPr>
          <p:txBody>
            <a:bodyPr wrap="none">
              <a:spAutoFit/>
            </a:bodyPr>
            <a:lstStyle/>
            <a:p>
              <a:pPr lvl="0" algn="ctr"/>
              <a:r>
                <a:rPr lang="en-GB" dirty="0" smtClean="0">
                  <a:solidFill>
                    <a:prstClr val="white"/>
                  </a:solidFill>
                  <a:latin typeface="Arial" panose="020B0604020202020204" pitchFamily="34" charset="0"/>
                  <a:cs typeface="Arial" panose="020B0604020202020204" pitchFamily="34" charset="0"/>
                </a:rPr>
                <a:t>Older siblings</a:t>
              </a:r>
              <a:endParaRPr lang="en-GB" dirty="0">
                <a:solidFill>
                  <a:prstClr val="white"/>
                </a:solidFill>
                <a:latin typeface="Arial" panose="020B0604020202020204" pitchFamily="34" charset="0"/>
                <a:cs typeface="Arial" panose="020B0604020202020204" pitchFamily="34" charset="0"/>
              </a:endParaRPr>
            </a:p>
          </p:txBody>
        </p:sp>
      </p:grpSp>
      <p:grpSp>
        <p:nvGrpSpPr>
          <p:cNvPr id="19" name="Group 18"/>
          <p:cNvGrpSpPr/>
          <p:nvPr/>
        </p:nvGrpSpPr>
        <p:grpSpPr>
          <a:xfrm>
            <a:off x="566097" y="3978962"/>
            <a:ext cx="3033456" cy="2043757"/>
            <a:chOff x="566097" y="3978962"/>
            <a:chExt cx="3033456" cy="2043757"/>
          </a:xfrm>
        </p:grpSpPr>
        <p:sp>
          <p:nvSpPr>
            <p:cNvPr id="5" name="Rectangle 4"/>
            <p:cNvSpPr/>
            <p:nvPr/>
          </p:nvSpPr>
          <p:spPr>
            <a:xfrm>
              <a:off x="566097" y="5653387"/>
              <a:ext cx="889988" cy="369332"/>
            </a:xfrm>
            <a:prstGeom prst="rect">
              <a:avLst/>
            </a:prstGeom>
          </p:spPr>
          <p:txBody>
            <a:bodyPr wrap="none">
              <a:spAutoFit/>
            </a:bodyPr>
            <a:lstStyle/>
            <a:p>
              <a:pPr lvl="0" algn="ctr"/>
              <a:r>
                <a:rPr lang="en-GB" dirty="0" smtClean="0">
                  <a:solidFill>
                    <a:prstClr val="white"/>
                  </a:solidFill>
                  <a:latin typeface="Arial" panose="020B0604020202020204" pitchFamily="34" charset="0"/>
                  <a:cs typeface="Arial" panose="020B0604020202020204" pitchFamily="34" charset="0"/>
                </a:rPr>
                <a:t>School</a:t>
              </a:r>
              <a:endParaRPr lang="en-GB" dirty="0">
                <a:solidFill>
                  <a:prstClr val="white"/>
                </a:solidFill>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8"/>
            <a:stretch>
              <a:fillRect/>
            </a:stretch>
          </p:blipFill>
          <p:spPr>
            <a:xfrm>
              <a:off x="650453" y="3978962"/>
              <a:ext cx="2949100" cy="1674425"/>
            </a:xfrm>
            <a:prstGeom prst="rect">
              <a:avLst/>
            </a:prstGeom>
          </p:spPr>
        </p:pic>
      </p:grpSp>
      <p:sp>
        <p:nvSpPr>
          <p:cNvPr id="21" name="Rectangle 20"/>
          <p:cNvSpPr/>
          <p:nvPr/>
        </p:nvSpPr>
        <p:spPr>
          <a:xfrm>
            <a:off x="200297" y="823597"/>
            <a:ext cx="10262432" cy="584775"/>
          </a:xfrm>
          <a:prstGeom prst="rect">
            <a:avLst/>
          </a:prstGeom>
        </p:spPr>
        <p:txBody>
          <a:bodyPr wrap="square">
            <a:spAutoFit/>
          </a:bodyPr>
          <a:lstStyle/>
          <a:p>
            <a:pPr lvl="0"/>
            <a:r>
              <a:rPr lang="en-GB" sz="3200" dirty="0">
                <a:solidFill>
                  <a:prstClr val="white"/>
                </a:solidFill>
                <a:latin typeface="Arial" panose="020B0604020202020204" pitchFamily="34" charset="0"/>
                <a:cs typeface="Arial" panose="020B0604020202020204" pitchFamily="34" charset="0"/>
              </a:rPr>
              <a:t>For young people today, their learning comes from… </a:t>
            </a:r>
          </a:p>
        </p:txBody>
      </p:sp>
    </p:spTree>
    <p:extLst>
      <p:ext uri="{BB962C8B-B14F-4D97-AF65-F5344CB8AC3E}">
        <p14:creationId xmlns:p14="http://schemas.microsoft.com/office/powerpoint/2010/main" val="50875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50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2000"/>
                                        <p:tgtEl>
                                          <p:spTgt spid="20"/>
                                        </p:tgtEl>
                                      </p:cBhvr>
                                    </p:animEffect>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2000"/>
                                        <p:tgtEl>
                                          <p:spTgt spid="19"/>
                                        </p:tgtEl>
                                      </p:cBhvr>
                                    </p:animEffect>
                                  </p:childTnLst>
                                </p:cTn>
                              </p:par>
                            </p:childTnLst>
                          </p:cTn>
                        </p:par>
                        <p:par>
                          <p:cTn id="21" fill="hold">
                            <p:stCondLst>
                              <p:cond delay="4500"/>
                            </p:stCondLst>
                            <p:childTnLst>
                              <p:par>
                                <p:cTn id="22" presetID="1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childTnLst>
                                </p:cTn>
                              </p:par>
                            </p:childTnLst>
                          </p:cTn>
                        </p:par>
                        <p:par>
                          <p:cTn id="25" fill="hold">
                            <p:stCondLst>
                              <p:cond delay="6500"/>
                            </p:stCondLst>
                            <p:childTnLst>
                              <p:par>
                                <p:cTn id="26" presetID="10"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000"/>
                                        <p:tgtEl>
                                          <p:spTgt spid="18"/>
                                        </p:tgtEl>
                                      </p:cBhvr>
                                    </p:animEffect>
                                  </p:childTnLst>
                                </p:cTn>
                              </p:par>
                            </p:childTnLst>
                          </p:cTn>
                        </p:par>
                        <p:par>
                          <p:cTn id="29" fill="hold">
                            <p:stCondLst>
                              <p:cond delay="8500"/>
                            </p:stCondLst>
                            <p:childTnLst>
                              <p:par>
                                <p:cTn id="30" presetID="10" presetClass="entr" presetSubtype="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TextBox 2"/>
          <p:cNvSpPr txBox="1"/>
          <p:nvPr/>
        </p:nvSpPr>
        <p:spPr>
          <a:xfrm>
            <a:off x="114300" y="353890"/>
            <a:ext cx="11667391" cy="5447645"/>
          </a:xfrm>
          <a:prstGeom prst="rect">
            <a:avLst/>
          </a:prstGeom>
          <a:noFill/>
        </p:spPr>
        <p:txBody>
          <a:bodyPr wrap="square" rtlCol="0">
            <a:spAutoFit/>
          </a:bodyPr>
          <a:lstStyle/>
          <a:p>
            <a:r>
              <a:rPr lang="en-GB" sz="3200" dirty="0" smtClean="0">
                <a:solidFill>
                  <a:schemeClr val="bg1"/>
                </a:solidFill>
                <a:latin typeface="Arial" panose="020B0604020202020204" pitchFamily="34" charset="0"/>
                <a:cs typeface="Arial" panose="020B0604020202020204" pitchFamily="34" charset="0"/>
              </a:rPr>
              <a:t>Why is Relationships &amp; Sex Education important</a:t>
            </a:r>
            <a:r>
              <a:rPr lang="en-GB" sz="1400" dirty="0" smtClean="0">
                <a:solidFill>
                  <a:schemeClr val="bg1"/>
                </a:solidFill>
                <a:latin typeface="Arial" panose="020B0604020202020204" pitchFamily="34" charset="0"/>
                <a:cs typeface="Arial" panose="020B0604020202020204" pitchFamily="34" charset="0"/>
              </a:rPr>
              <a:t> </a:t>
            </a:r>
            <a:r>
              <a:rPr lang="en-GB" sz="1200" dirty="0" smtClean="0">
                <a:solidFill>
                  <a:schemeClr val="bg1"/>
                </a:solidFill>
                <a:latin typeface="Arial" panose="020B0604020202020204" pitchFamily="34" charset="0"/>
                <a:cs typeface="Arial" panose="020B0604020202020204" pitchFamily="34" charset="0"/>
              </a:rPr>
              <a:t>for both primary &amp; secondary pupils</a:t>
            </a:r>
            <a:r>
              <a:rPr lang="en-GB" sz="3200" dirty="0" smtClean="0">
                <a:solidFill>
                  <a:schemeClr val="bg1"/>
                </a:solidFill>
                <a:latin typeface="Arial" panose="020B0604020202020204" pitchFamily="34" charset="0"/>
                <a:cs typeface="Arial" panose="020B0604020202020204" pitchFamily="34" charset="0"/>
              </a:rPr>
              <a:t>?</a:t>
            </a: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pPr marL="1200150" lvl="2" indent="-285750">
              <a:buFont typeface="Arial" panose="020B0604020202020204" pitchFamily="34" charset="0"/>
              <a:buChar char="•"/>
            </a:pPr>
            <a:r>
              <a:rPr lang="en-GB" sz="2800" dirty="0" smtClean="0">
                <a:solidFill>
                  <a:schemeClr val="bg1"/>
                </a:solidFill>
                <a:latin typeface="Arial" panose="020B0604020202020204" pitchFamily="34" charset="0"/>
                <a:cs typeface="Arial" panose="020B0604020202020204" pitchFamily="34" charset="0"/>
              </a:rPr>
              <a:t>Entitlement</a:t>
            </a:r>
          </a:p>
          <a:p>
            <a:pPr marL="1200150" lvl="2" indent="-285750">
              <a:buFont typeface="Arial" panose="020B0604020202020204" pitchFamily="34" charset="0"/>
              <a:buChar char="•"/>
            </a:pPr>
            <a:r>
              <a:rPr lang="en-GB" sz="2800" dirty="0" smtClean="0">
                <a:solidFill>
                  <a:schemeClr val="bg1"/>
                </a:solidFill>
                <a:latin typeface="Arial" panose="020B0604020202020204" pitchFamily="34" charset="0"/>
                <a:cs typeface="Arial" panose="020B0604020202020204" pitchFamily="34" charset="0"/>
              </a:rPr>
              <a:t>Puberty is starting earlier - for some children by age 9</a:t>
            </a:r>
          </a:p>
          <a:p>
            <a:pPr marL="1200150" lvl="2" indent="-285750">
              <a:buFont typeface="Arial" panose="020B0604020202020204" pitchFamily="34" charset="0"/>
              <a:buChar char="•"/>
            </a:pPr>
            <a:r>
              <a:rPr lang="en-GB" sz="2800" dirty="0" smtClean="0">
                <a:solidFill>
                  <a:schemeClr val="bg1"/>
                </a:solidFill>
                <a:latin typeface="Arial" panose="020B0604020202020204" pitchFamily="34" charset="0"/>
                <a:cs typeface="Arial" panose="020B0604020202020204" pitchFamily="34" charset="0"/>
              </a:rPr>
              <a:t>Unwanted conceptions</a:t>
            </a:r>
          </a:p>
          <a:p>
            <a:pPr marL="1200150" lvl="2" indent="-285750">
              <a:buFont typeface="Arial" panose="020B0604020202020204" pitchFamily="34" charset="0"/>
              <a:buChar char="•"/>
            </a:pPr>
            <a:r>
              <a:rPr lang="en-GB" sz="2800" dirty="0" smtClean="0">
                <a:solidFill>
                  <a:schemeClr val="bg1"/>
                </a:solidFill>
                <a:latin typeface="Arial" panose="020B0604020202020204" pitchFamily="34" charset="0"/>
                <a:cs typeface="Arial" panose="020B0604020202020204" pitchFamily="34" charset="0"/>
              </a:rPr>
              <a:t>Sexually transmitted infections</a:t>
            </a:r>
          </a:p>
          <a:p>
            <a:pPr marL="1200150" lvl="2" indent="-285750">
              <a:buFont typeface="Arial" panose="020B0604020202020204" pitchFamily="34" charset="0"/>
              <a:buChar char="•"/>
            </a:pPr>
            <a:r>
              <a:rPr lang="en-GB" sz="2800" dirty="0" smtClean="0">
                <a:solidFill>
                  <a:schemeClr val="bg1"/>
                </a:solidFill>
                <a:latin typeface="Arial" panose="020B0604020202020204" pitchFamily="34" charset="0"/>
                <a:cs typeface="Arial" panose="020B0604020202020204" pitchFamily="34" charset="0"/>
              </a:rPr>
              <a:t>Safeguarding / keeping children safe</a:t>
            </a:r>
          </a:p>
          <a:p>
            <a:pPr marL="1828800" lvl="3" indent="-457200">
              <a:buFont typeface="Courier New" panose="02070309020205020404" pitchFamily="49" charset="0"/>
              <a:buChar char="o"/>
            </a:pPr>
            <a:r>
              <a:rPr lang="en-GB" sz="2800" dirty="0" smtClean="0">
                <a:solidFill>
                  <a:schemeClr val="bg1"/>
                </a:solidFill>
                <a:latin typeface="Arial" panose="020B0604020202020204" pitchFamily="34" charset="0"/>
                <a:cs typeface="Arial" panose="020B0604020202020204" pitchFamily="34" charset="0"/>
              </a:rPr>
              <a:t>Grooming</a:t>
            </a:r>
          </a:p>
          <a:p>
            <a:pPr marL="1828800" lvl="3" indent="-457200">
              <a:buFont typeface="Courier New" panose="02070309020205020404" pitchFamily="49" charset="0"/>
              <a:buChar char="o"/>
            </a:pPr>
            <a:r>
              <a:rPr lang="en-GB" sz="2800" dirty="0" smtClean="0">
                <a:solidFill>
                  <a:schemeClr val="bg1"/>
                </a:solidFill>
                <a:latin typeface="Arial" panose="020B0604020202020204" pitchFamily="34" charset="0"/>
                <a:cs typeface="Arial" panose="020B0604020202020204" pitchFamily="34" charset="0"/>
              </a:rPr>
              <a:t>Child Sexual Exploitation</a:t>
            </a:r>
          </a:p>
          <a:p>
            <a:pPr marL="1828800" lvl="3" indent="-457200">
              <a:buFont typeface="Courier New" panose="02070309020205020404" pitchFamily="49" charset="0"/>
              <a:buChar char="o"/>
            </a:pPr>
            <a:r>
              <a:rPr lang="en-GB" sz="2800" dirty="0" smtClean="0">
                <a:solidFill>
                  <a:schemeClr val="bg1"/>
                </a:solidFill>
                <a:latin typeface="Arial" panose="020B0604020202020204" pitchFamily="34" charset="0"/>
                <a:cs typeface="Arial" panose="020B0604020202020204" pitchFamily="34" charset="0"/>
              </a:rPr>
              <a:t>Abuse</a:t>
            </a:r>
          </a:p>
          <a:p>
            <a:pPr marL="1828800" lvl="3" indent="-457200">
              <a:buFont typeface="Courier New" panose="02070309020205020404" pitchFamily="49" charset="0"/>
              <a:buChar char="o"/>
            </a:pPr>
            <a:r>
              <a:rPr lang="en-GB" sz="2800" dirty="0" smtClean="0">
                <a:solidFill>
                  <a:schemeClr val="bg1"/>
                </a:solidFill>
                <a:latin typeface="Arial" panose="020B0604020202020204" pitchFamily="34" charset="0"/>
                <a:cs typeface="Arial" panose="020B0604020202020204" pitchFamily="34" charset="0"/>
              </a:rPr>
              <a:t>Sexting</a:t>
            </a:r>
          </a:p>
          <a:p>
            <a:pPr marL="1828800" lvl="3" indent="-457200">
              <a:buFont typeface="Courier New" panose="02070309020205020404" pitchFamily="49" charset="0"/>
              <a:buChar char="o"/>
            </a:pPr>
            <a:r>
              <a:rPr lang="en-GB" sz="2800" dirty="0" smtClean="0">
                <a:solidFill>
                  <a:schemeClr val="bg1"/>
                </a:solidFill>
                <a:latin typeface="Arial" panose="020B0604020202020204" pitchFamily="34" charset="0"/>
                <a:cs typeface="Arial" panose="020B0604020202020204" pitchFamily="34" charset="0"/>
              </a:rPr>
              <a:t>Online pornography</a:t>
            </a:r>
            <a:endParaRPr lang="en-GB"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9939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633047" y="392936"/>
            <a:ext cx="9970477" cy="3908762"/>
          </a:xfrm>
          <a:prstGeom prst="rect">
            <a:avLst/>
          </a:prstGeom>
        </p:spPr>
        <p:txBody>
          <a:bodyPr wrap="square">
            <a:spAutoFit/>
          </a:bodyPr>
          <a:lstStyle/>
          <a:p>
            <a:pPr lvl="2"/>
            <a:r>
              <a:rPr lang="en-GB" sz="3200" dirty="0" smtClean="0">
                <a:solidFill>
                  <a:schemeClr val="bg1"/>
                </a:solidFill>
                <a:latin typeface="Arial" panose="020B0604020202020204" pitchFamily="34" charset="0"/>
                <a:cs typeface="Arial" panose="020B0604020202020204" pitchFamily="34" charset="0"/>
              </a:rPr>
              <a:t>What is effective Relationships &amp; Sex Education?</a:t>
            </a:r>
          </a:p>
          <a:p>
            <a:pPr marL="1200150" lvl="2" indent="-285750">
              <a:buFont typeface="Arial" panose="020B0604020202020204" pitchFamily="34" charset="0"/>
              <a:buChar char="•"/>
            </a:pPr>
            <a:endParaRPr lang="en-GB" sz="2400" dirty="0">
              <a:solidFill>
                <a:schemeClr val="bg1"/>
              </a:solidFill>
              <a:latin typeface="Arial" panose="020B0604020202020204" pitchFamily="34" charset="0"/>
              <a:cs typeface="Arial" panose="020B0604020202020204" pitchFamily="34" charset="0"/>
            </a:endParaRPr>
          </a:p>
          <a:p>
            <a:pPr marL="1657350" lvl="3" indent="-28575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Age </a:t>
            </a:r>
            <a:r>
              <a:rPr lang="en-GB" sz="2400" dirty="0">
                <a:solidFill>
                  <a:schemeClr val="bg1"/>
                </a:solidFill>
                <a:latin typeface="Arial" panose="020B0604020202020204" pitchFamily="34" charset="0"/>
                <a:cs typeface="Arial" panose="020B0604020202020204" pitchFamily="34" charset="0"/>
              </a:rPr>
              <a:t>appropriate</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Based on needs of pupil (see later slides)</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Progressive</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Inclusive</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Delivered by trained staff in a safe environment</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Prepares children adequately for puberty in a timely way</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Prepares children for adult life</a:t>
            </a:r>
          </a:p>
          <a:p>
            <a:pPr marL="1657350" lvl="3"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Promotes positive relationships</a:t>
            </a:r>
          </a:p>
        </p:txBody>
      </p:sp>
    </p:spTree>
    <p:extLst>
      <p:ext uri="{BB962C8B-B14F-4D97-AF65-F5344CB8AC3E}">
        <p14:creationId xmlns:p14="http://schemas.microsoft.com/office/powerpoint/2010/main" val="11145118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0" y="348012"/>
            <a:ext cx="11939954" cy="3416320"/>
          </a:xfrm>
          <a:prstGeom prst="rect">
            <a:avLst/>
          </a:prstGeom>
        </p:spPr>
        <p:txBody>
          <a:bodyPr wrap="square">
            <a:spAutoFit/>
          </a:bodyPr>
          <a:lstStyle/>
          <a:p>
            <a:pPr lvl="1"/>
            <a:r>
              <a:rPr lang="en-GB" sz="3200" dirty="0">
                <a:solidFill>
                  <a:schemeClr val="bg1"/>
                </a:solidFill>
                <a:latin typeface="Arial" panose="020B0604020202020204" pitchFamily="34" charset="0"/>
                <a:cs typeface="Arial" panose="020B0604020202020204" pitchFamily="34" charset="0"/>
              </a:rPr>
              <a:t>Those receiving good quality </a:t>
            </a:r>
            <a:r>
              <a:rPr lang="en-GB" sz="3200" dirty="0" smtClean="0">
                <a:solidFill>
                  <a:schemeClr val="bg1"/>
                </a:solidFill>
                <a:latin typeface="Arial" panose="020B0604020202020204" pitchFamily="34" charset="0"/>
                <a:cs typeface="Arial" panose="020B0604020202020204" pitchFamily="34" charset="0"/>
              </a:rPr>
              <a:t>RSE throughout primary &amp; secondary school </a:t>
            </a:r>
            <a:r>
              <a:rPr lang="en-GB" sz="3200" dirty="0">
                <a:solidFill>
                  <a:schemeClr val="bg1"/>
                </a:solidFill>
                <a:latin typeface="Arial" panose="020B0604020202020204" pitchFamily="34" charset="0"/>
                <a:cs typeface="Arial" panose="020B0604020202020204" pitchFamily="34" charset="0"/>
              </a:rPr>
              <a:t>are more likely to: </a:t>
            </a:r>
            <a:endParaRPr lang="en-GB" sz="3200" dirty="0" smtClean="0">
              <a:solidFill>
                <a:schemeClr val="bg1"/>
              </a:solidFill>
              <a:latin typeface="Arial" panose="020B0604020202020204" pitchFamily="34" charset="0"/>
              <a:cs typeface="Arial" panose="020B0604020202020204" pitchFamily="34" charset="0"/>
            </a:endParaRPr>
          </a:p>
          <a:p>
            <a:pPr marL="1200150" lvl="2" indent="-285750">
              <a:buFont typeface="Arial" panose="020B0604020202020204" pitchFamily="34" charset="0"/>
              <a:buChar char="•"/>
            </a:pPr>
            <a:endParaRPr lang="en-GB" sz="3200" dirty="0">
              <a:solidFill>
                <a:schemeClr val="bg1"/>
              </a:solidFill>
              <a:latin typeface="Arial" panose="020B0604020202020204" pitchFamily="34" charset="0"/>
              <a:cs typeface="Arial" panose="020B0604020202020204" pitchFamily="34" charset="0"/>
            </a:endParaRPr>
          </a:p>
          <a:p>
            <a:pPr marL="1200150" lvl="2" indent="-28575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Delay </a:t>
            </a:r>
            <a:r>
              <a:rPr lang="en-GB" sz="2400" dirty="0">
                <a:solidFill>
                  <a:schemeClr val="bg1"/>
                </a:solidFill>
                <a:latin typeface="Arial" panose="020B0604020202020204" pitchFamily="34" charset="0"/>
                <a:cs typeface="Arial" panose="020B0604020202020204" pitchFamily="34" charset="0"/>
              </a:rPr>
              <a:t>their first sexual experience</a:t>
            </a:r>
          </a:p>
          <a:p>
            <a:pPr marL="1200150" lvl="2"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Use condoms for contraception</a:t>
            </a:r>
          </a:p>
          <a:p>
            <a:pPr marL="1200150" lvl="2"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Have fewer sexual partners</a:t>
            </a:r>
          </a:p>
          <a:p>
            <a:pPr lvl="3"/>
            <a:r>
              <a:rPr lang="en-GB" sz="2400" dirty="0">
                <a:solidFill>
                  <a:schemeClr val="bg1"/>
                </a:solidFill>
                <a:latin typeface="Arial" panose="020B0604020202020204" pitchFamily="34" charset="0"/>
                <a:cs typeface="Arial" panose="020B0604020202020204" pitchFamily="34" charset="0"/>
              </a:rPr>
              <a:t>																</a:t>
            </a:r>
            <a:r>
              <a:rPr lang="en-GB" sz="2400" dirty="0" smtClean="0">
                <a:solidFill>
                  <a:schemeClr val="bg1"/>
                </a:solidFill>
                <a:latin typeface="Arial" panose="020B0604020202020204" pitchFamily="34" charset="0"/>
                <a:cs typeface="Arial" panose="020B0604020202020204" pitchFamily="34" charset="0"/>
              </a:rPr>
              <a:t>                                          Kirby </a:t>
            </a:r>
            <a:r>
              <a:rPr lang="en-GB" sz="2400" dirty="0">
                <a:solidFill>
                  <a:schemeClr val="bg1"/>
                </a:solidFill>
                <a:latin typeface="Arial" panose="020B0604020202020204" pitchFamily="34" charset="0"/>
                <a:cs typeface="Arial" panose="020B0604020202020204" pitchFamily="34" charset="0"/>
              </a:rPr>
              <a:t>2007</a:t>
            </a:r>
          </a:p>
        </p:txBody>
      </p:sp>
    </p:spTree>
    <p:extLst>
      <p:ext uri="{BB962C8B-B14F-4D97-AF65-F5344CB8AC3E}">
        <p14:creationId xmlns:p14="http://schemas.microsoft.com/office/powerpoint/2010/main" val="42396778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158261" y="889844"/>
            <a:ext cx="11916205" cy="2554545"/>
          </a:xfrm>
          <a:prstGeom prst="rect">
            <a:avLst/>
          </a:prstGeom>
        </p:spPr>
        <p:txBody>
          <a:bodyPr wrap="square">
            <a:spAutoFit/>
          </a:bodyPr>
          <a:lstStyle/>
          <a:p>
            <a:pPr lvl="1"/>
            <a:r>
              <a:rPr lang="en-GB" sz="3200" dirty="0" smtClean="0">
                <a:solidFill>
                  <a:schemeClr val="bg1"/>
                </a:solidFill>
                <a:latin typeface="Arial" panose="020B0604020202020204" pitchFamily="34" charset="0"/>
                <a:cs typeface="Arial" panose="020B0604020202020204" pitchFamily="34" charset="0"/>
              </a:rPr>
              <a:t>Your rights as a parent…</a:t>
            </a:r>
          </a:p>
          <a:p>
            <a:pPr lvl="1"/>
            <a:endParaRPr lang="en-GB" sz="3200" dirty="0" smtClean="0">
              <a:solidFill>
                <a:schemeClr val="bg1"/>
              </a:solidFill>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To </a:t>
            </a:r>
            <a:r>
              <a:rPr lang="en-GB" sz="2400" dirty="0">
                <a:solidFill>
                  <a:schemeClr val="bg1"/>
                </a:solidFill>
                <a:latin typeface="Arial" panose="020B0604020202020204" pitchFamily="34" charset="0"/>
                <a:cs typeface="Arial" panose="020B0604020202020204" pitchFamily="34" charset="0"/>
              </a:rPr>
              <a:t>be informed of the RSE curriculum and policy</a:t>
            </a:r>
          </a:p>
          <a:p>
            <a:pPr marL="742950" lvl="1"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To be consulted about changes to these</a:t>
            </a:r>
          </a:p>
          <a:p>
            <a:pPr marL="742950" lvl="1"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To withdraw your child from Sex education lessons (that are outside </a:t>
            </a:r>
            <a:r>
              <a:rPr lang="en-GB" sz="2400" dirty="0" smtClean="0">
                <a:solidFill>
                  <a:schemeClr val="bg1"/>
                </a:solidFill>
                <a:latin typeface="Arial" panose="020B0604020202020204" pitchFamily="34" charset="0"/>
                <a:cs typeface="Arial" panose="020B0604020202020204" pitchFamily="34" charset="0"/>
              </a:rPr>
              <a:t>of, or additional to, </a:t>
            </a:r>
            <a:r>
              <a:rPr lang="en-GB" sz="2400" dirty="0">
                <a:solidFill>
                  <a:schemeClr val="bg1"/>
                </a:solidFill>
                <a:latin typeface="Arial" panose="020B0604020202020204" pitchFamily="34" charset="0"/>
                <a:cs typeface="Arial" panose="020B0604020202020204" pitchFamily="34" charset="0"/>
              </a:rPr>
              <a:t>the Science National </a:t>
            </a:r>
            <a:r>
              <a:rPr lang="en-GB" sz="2400" dirty="0" smtClean="0">
                <a:solidFill>
                  <a:schemeClr val="bg1"/>
                </a:solidFill>
                <a:latin typeface="Arial" panose="020B0604020202020204" pitchFamily="34" charset="0"/>
                <a:cs typeface="Arial" panose="020B0604020202020204" pitchFamily="34" charset="0"/>
              </a:rPr>
              <a:t>Curriculum)</a:t>
            </a:r>
            <a:endParaRPr lang="en-GB"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15164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177852" y="155863"/>
            <a:ext cx="11456377" cy="6124754"/>
          </a:xfrm>
          <a:prstGeom prst="rect">
            <a:avLst/>
          </a:prstGeom>
        </p:spPr>
        <p:txBody>
          <a:bodyPr wrap="square">
            <a:spAutoFit/>
          </a:bodyPr>
          <a:lstStyle/>
          <a:p>
            <a:r>
              <a:rPr lang="en-GB" sz="3200" dirty="0">
                <a:solidFill>
                  <a:schemeClr val="bg1"/>
                </a:solidFill>
                <a:latin typeface="Arial" panose="020B0604020202020204" pitchFamily="34" charset="0"/>
                <a:cs typeface="Arial" panose="020B0604020202020204" pitchFamily="34" charset="0"/>
              </a:rPr>
              <a:t>Finding out from children about what they already </a:t>
            </a:r>
            <a:r>
              <a:rPr lang="en-GB" sz="3200" dirty="0" smtClean="0">
                <a:solidFill>
                  <a:schemeClr val="bg1"/>
                </a:solidFill>
                <a:latin typeface="Arial" panose="020B0604020202020204" pitchFamily="34" charset="0"/>
                <a:cs typeface="Arial" panose="020B0604020202020204" pitchFamily="34" charset="0"/>
              </a:rPr>
              <a:t>know / </a:t>
            </a:r>
            <a:r>
              <a:rPr lang="en-GB" sz="3200" dirty="0">
                <a:solidFill>
                  <a:schemeClr val="bg1"/>
                </a:solidFill>
                <a:latin typeface="Arial" panose="020B0604020202020204" pitchFamily="34" charset="0"/>
                <a:cs typeface="Arial" panose="020B0604020202020204" pitchFamily="34" charset="0"/>
              </a:rPr>
              <a:t>need to know about Relationships and </a:t>
            </a:r>
            <a:r>
              <a:rPr lang="en-GB" sz="3200" dirty="0" smtClean="0">
                <a:solidFill>
                  <a:schemeClr val="bg1"/>
                </a:solidFill>
                <a:latin typeface="Arial" panose="020B0604020202020204" pitchFamily="34" charset="0"/>
                <a:cs typeface="Arial" panose="020B0604020202020204" pitchFamily="34" charset="0"/>
              </a:rPr>
              <a:t>Sex:</a:t>
            </a:r>
            <a:endParaRPr lang="en-GB" sz="3200" dirty="0">
              <a:solidFill>
                <a:schemeClr val="bg1"/>
              </a:solidFill>
              <a:latin typeface="Arial" panose="020B0604020202020204" pitchFamily="34" charset="0"/>
              <a:cs typeface="Arial" panose="020B0604020202020204" pitchFamily="34" charset="0"/>
            </a:endParaRPr>
          </a:p>
          <a:p>
            <a:r>
              <a:rPr lang="en-GB" sz="2000" dirty="0" smtClean="0">
                <a:solidFill>
                  <a:schemeClr val="bg1"/>
                </a:solidFill>
              </a:rPr>
              <a:t>We asked Year 2, Year 4 &amp; Year 5 the following questions</a:t>
            </a:r>
            <a:endParaRPr lang="en-GB" sz="2000" dirty="0">
              <a:solidFill>
                <a:schemeClr val="bg1"/>
              </a:solidFill>
            </a:endParaRPr>
          </a:p>
          <a:p>
            <a:endParaRPr lang="en-GB" sz="2000" b="1" dirty="0"/>
          </a:p>
          <a:p>
            <a:pPr marL="285750" indent="-285750" algn="just">
              <a:buFont typeface="Arial" panose="020B0604020202020204" pitchFamily="34" charset="0"/>
              <a:buChar char="•"/>
            </a:pPr>
            <a:r>
              <a:rPr lang="en-GB" dirty="0" smtClean="0">
                <a:solidFill>
                  <a:schemeClr val="bg1"/>
                </a:solidFill>
                <a:latin typeface="Arial" panose="020B0604020202020204" pitchFamily="34" charset="0"/>
                <a:cs typeface="Arial" panose="020B0604020202020204" pitchFamily="34" charset="0"/>
              </a:rPr>
              <a:t>Is </a:t>
            </a:r>
            <a:r>
              <a:rPr lang="en-GB" dirty="0">
                <a:solidFill>
                  <a:schemeClr val="bg1"/>
                </a:solidFill>
                <a:latin typeface="Arial" panose="020B0604020202020204" pitchFamily="34" charset="0"/>
                <a:cs typeface="Arial" panose="020B0604020202020204" pitchFamily="34" charset="0"/>
              </a:rPr>
              <a:t>there anything about people and relationships (such as similarity and difference, respect, positive relationships, </a:t>
            </a:r>
            <a:r>
              <a:rPr lang="en-GB" dirty="0" smtClean="0">
                <a:solidFill>
                  <a:schemeClr val="bg1"/>
                </a:solidFill>
                <a:latin typeface="Arial" panose="020B0604020202020204" pitchFamily="34" charset="0"/>
                <a:cs typeface="Arial" panose="020B0604020202020204" pitchFamily="34" charset="0"/>
              </a:rPr>
              <a:t>families) </a:t>
            </a:r>
            <a:r>
              <a:rPr lang="en-GB" dirty="0">
                <a:solidFill>
                  <a:schemeClr val="bg1"/>
                </a:solidFill>
                <a:latin typeface="Arial" panose="020B0604020202020204" pitchFamily="34" charset="0"/>
                <a:cs typeface="Arial" panose="020B0604020202020204" pitchFamily="34" charset="0"/>
              </a:rPr>
              <a:t>that you would like to learn about NOW?</a:t>
            </a:r>
          </a:p>
          <a:p>
            <a:pPr marL="285750" indent="-285750" algn="just">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Is there anything about people and relationships (such as similarity and difference, respect, positive relationships, </a:t>
            </a:r>
            <a:r>
              <a:rPr lang="en-GB" dirty="0" smtClean="0">
                <a:solidFill>
                  <a:schemeClr val="bg1"/>
                </a:solidFill>
                <a:latin typeface="Arial" panose="020B0604020202020204" pitchFamily="34" charset="0"/>
                <a:cs typeface="Arial" panose="020B0604020202020204" pitchFamily="34" charset="0"/>
              </a:rPr>
              <a:t>families) </a:t>
            </a:r>
            <a:r>
              <a:rPr lang="en-GB" dirty="0">
                <a:solidFill>
                  <a:schemeClr val="bg1"/>
                </a:solidFill>
                <a:latin typeface="Arial" panose="020B0604020202020204" pitchFamily="34" charset="0"/>
                <a:cs typeface="Arial" panose="020B0604020202020204" pitchFamily="34" charset="0"/>
              </a:rPr>
              <a:t>that you would like to learn about LATER</a:t>
            </a:r>
            <a:r>
              <a:rPr lang="en-GB" dirty="0" smtClean="0">
                <a:solidFill>
                  <a:schemeClr val="bg1"/>
                </a:solidFill>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Is there anything about managing growing up and changing, including puberty, (such as feelings, hygiene, confidence, bodies) that you would like to learn about NOW?</a:t>
            </a:r>
          </a:p>
          <a:p>
            <a:pPr marL="285750" indent="-285750" algn="just">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Is there anything about managing growing up and changing, including puberty, (such as feelings, hygiene, confidence, bodies) that you would like to learn about LATER?</a:t>
            </a:r>
          </a:p>
          <a:p>
            <a:endParaRPr lang="en-GB" dirty="0"/>
          </a:p>
          <a:p>
            <a:r>
              <a:rPr lang="en-GB" dirty="0" smtClean="0">
                <a:solidFill>
                  <a:schemeClr val="bg1"/>
                </a:solidFill>
                <a:latin typeface="Arial" panose="020B0604020202020204" pitchFamily="34" charset="0"/>
                <a:cs typeface="Arial" panose="020B0604020202020204" pitchFamily="34" charset="0"/>
              </a:rPr>
              <a:t>In </a:t>
            </a:r>
            <a:r>
              <a:rPr lang="en-GB" dirty="0">
                <a:solidFill>
                  <a:schemeClr val="bg1"/>
                </a:solidFill>
                <a:latin typeface="Arial" panose="020B0604020202020204" pitchFamily="34" charset="0"/>
                <a:cs typeface="Arial" panose="020B0604020202020204" pitchFamily="34" charset="0"/>
              </a:rPr>
              <a:t>addition they were asked</a:t>
            </a:r>
            <a:r>
              <a:rPr lang="en-GB" dirty="0" smtClean="0">
                <a:solidFill>
                  <a:schemeClr val="bg1"/>
                </a:solidFill>
                <a:latin typeface="Arial" panose="020B0604020202020204" pitchFamily="34" charset="0"/>
                <a:cs typeface="Arial" panose="020B0604020202020204" pitchFamily="34" charset="0"/>
              </a:rPr>
              <a:t>:</a:t>
            </a:r>
          </a:p>
          <a:p>
            <a:r>
              <a:rPr lang="en-GB" dirty="0" smtClean="0">
                <a:solidFill>
                  <a:schemeClr val="bg1"/>
                </a:solidFill>
                <a:latin typeface="Arial" panose="020B0604020202020204" pitchFamily="34" charset="0"/>
                <a:cs typeface="Arial" panose="020B0604020202020204" pitchFamily="34" charset="0"/>
              </a:rPr>
              <a:t> </a:t>
            </a:r>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‘Tell me about this </a:t>
            </a:r>
            <a:r>
              <a:rPr lang="en-GB" dirty="0" smtClean="0">
                <a:solidFill>
                  <a:schemeClr val="bg1"/>
                </a:solidFill>
                <a:latin typeface="Arial" panose="020B0604020202020204" pitchFamily="34" charset="0"/>
                <a:cs typeface="Arial" panose="020B0604020202020204" pitchFamily="34" charset="0"/>
              </a:rPr>
              <a:t>picture’</a:t>
            </a:r>
          </a:p>
          <a:p>
            <a:pPr marL="285750" indent="-285750">
              <a:buFont typeface="Arial" panose="020B0604020202020204" pitchFamily="34" charset="0"/>
              <a:buChar char="•"/>
            </a:pPr>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What do you know about how the baby gets out?</a:t>
            </a:r>
          </a:p>
          <a:p>
            <a:pPr marL="285750" indent="-285750">
              <a:buFont typeface="Arial" panose="020B0604020202020204" pitchFamily="34" charset="0"/>
              <a:buChar char="•"/>
            </a:pPr>
            <a:endParaRPr lang="en-GB" dirty="0">
              <a:solidFill>
                <a:srgbClr val="FF000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What do you know about where babies come from?</a:t>
            </a:r>
          </a:p>
        </p:txBody>
      </p:sp>
      <p:pic>
        <p:nvPicPr>
          <p:cNvPr id="5" name="Picture 4"/>
          <p:cNvPicPr>
            <a:picLocks noChangeAspect="1"/>
          </p:cNvPicPr>
          <p:nvPr/>
        </p:nvPicPr>
        <p:blipFill>
          <a:blip r:embed="rId3"/>
          <a:stretch>
            <a:fillRect/>
          </a:stretch>
        </p:blipFill>
        <p:spPr>
          <a:xfrm>
            <a:off x="5972930" y="4161633"/>
            <a:ext cx="2833384" cy="2118984"/>
          </a:xfrm>
          <a:prstGeom prst="rect">
            <a:avLst/>
          </a:prstGeom>
        </p:spPr>
      </p:pic>
      <p:sp>
        <p:nvSpPr>
          <p:cNvPr id="6" name="Right Arrow 5"/>
          <p:cNvSpPr/>
          <p:nvPr/>
        </p:nvSpPr>
        <p:spPr>
          <a:xfrm>
            <a:off x="3279531" y="4826977"/>
            <a:ext cx="2567354" cy="290148"/>
          </a:xfrm>
          <a:prstGeom prst="rightArrow">
            <a:avLst>
              <a:gd name="adj1" fmla="val 50000"/>
              <a:gd name="adj2" fmla="val 21363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40116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211015" y="250284"/>
            <a:ext cx="11632224" cy="5293757"/>
          </a:xfrm>
          <a:prstGeom prst="rect">
            <a:avLst/>
          </a:prstGeom>
        </p:spPr>
        <p:txBody>
          <a:bodyPr wrap="square">
            <a:spAutoFit/>
          </a:bodyPr>
          <a:lstStyle/>
          <a:p>
            <a:r>
              <a:rPr lang="en-GB" sz="3200" b="1" dirty="0">
                <a:solidFill>
                  <a:schemeClr val="bg1"/>
                </a:solidFill>
                <a:latin typeface="Arial" panose="020B0604020202020204" pitchFamily="34" charset="0"/>
                <a:cs typeface="Arial" panose="020B0604020202020204" pitchFamily="34" charset="0"/>
              </a:rPr>
              <a:t>What did </a:t>
            </a:r>
            <a:r>
              <a:rPr lang="en-GB" sz="3200" b="1" dirty="0" smtClean="0">
                <a:solidFill>
                  <a:schemeClr val="bg1"/>
                </a:solidFill>
                <a:latin typeface="Arial" panose="020B0604020202020204" pitchFamily="34" charset="0"/>
                <a:cs typeface="Arial" panose="020B0604020202020204" pitchFamily="34" charset="0"/>
              </a:rPr>
              <a:t>Woodlands’ children </a:t>
            </a:r>
            <a:r>
              <a:rPr lang="en-GB" sz="3200" b="1" dirty="0">
                <a:solidFill>
                  <a:schemeClr val="bg1"/>
                </a:solidFill>
                <a:latin typeface="Arial" panose="020B0604020202020204" pitchFamily="34" charset="0"/>
                <a:cs typeface="Arial" panose="020B0604020202020204" pitchFamily="34" charset="0"/>
              </a:rPr>
              <a:t>say they needed to </a:t>
            </a:r>
            <a:r>
              <a:rPr lang="en-GB" sz="3200" b="1" dirty="0" smtClean="0">
                <a:solidFill>
                  <a:schemeClr val="bg1"/>
                </a:solidFill>
                <a:latin typeface="Arial" panose="020B0604020202020204" pitchFamily="34" charset="0"/>
                <a:cs typeface="Arial" panose="020B0604020202020204" pitchFamily="34" charset="0"/>
              </a:rPr>
              <a:t>know? </a:t>
            </a:r>
            <a:endParaRPr lang="en-GB" sz="3200" b="1" dirty="0">
              <a:solidFill>
                <a:schemeClr val="bg1"/>
              </a:solidFill>
              <a:latin typeface="Arial" panose="020B0604020202020204" pitchFamily="34" charset="0"/>
              <a:cs typeface="Arial" panose="020B0604020202020204" pitchFamily="34" charset="0"/>
            </a:endParaRPr>
          </a:p>
          <a:p>
            <a:r>
              <a:rPr lang="en-GB" sz="2400" dirty="0">
                <a:solidFill>
                  <a:schemeClr val="bg1"/>
                </a:solidFill>
              </a:rPr>
              <a:t>Analysis of the first 4 questions </a:t>
            </a:r>
            <a:r>
              <a:rPr lang="en-GB" sz="2400" dirty="0" smtClean="0">
                <a:solidFill>
                  <a:schemeClr val="bg1"/>
                </a:solidFill>
              </a:rPr>
              <a:t>answered </a:t>
            </a:r>
            <a:r>
              <a:rPr lang="en-GB" sz="2400" dirty="0">
                <a:solidFill>
                  <a:schemeClr val="bg1"/>
                </a:solidFill>
              </a:rPr>
              <a:t>by Year 4 and 5, the following themes </a:t>
            </a:r>
            <a:r>
              <a:rPr lang="en-GB" sz="2400" dirty="0" smtClean="0">
                <a:solidFill>
                  <a:schemeClr val="bg1"/>
                </a:solidFill>
              </a:rPr>
              <a:t>recur:</a:t>
            </a:r>
            <a:endParaRPr lang="en-GB" sz="2400" dirty="0">
              <a:solidFill>
                <a:schemeClr val="bg1"/>
              </a:solidFill>
            </a:endParaRPr>
          </a:p>
          <a:p>
            <a:endParaRPr lang="en-GB" dirty="0" smtClean="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smtClean="0">
                <a:solidFill>
                  <a:schemeClr val="bg1"/>
                </a:solidFill>
              </a:rPr>
              <a:t>Divorce</a:t>
            </a: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LGBTQ</a:t>
            </a:r>
          </a:p>
          <a:p>
            <a:pPr marL="285750" indent="-285750">
              <a:buFont typeface="Arial" panose="020B0604020202020204" pitchFamily="34" charset="0"/>
              <a:buChar char="•"/>
            </a:pPr>
            <a:r>
              <a:rPr lang="en-GB" sz="2400" dirty="0">
                <a:solidFill>
                  <a:schemeClr val="bg1"/>
                </a:solidFill>
              </a:rPr>
              <a:t>Racism</a:t>
            </a:r>
          </a:p>
          <a:p>
            <a:pPr marL="285750" indent="-285750">
              <a:buFont typeface="Arial" panose="020B0604020202020204" pitchFamily="34" charset="0"/>
              <a:buChar char="•"/>
            </a:pPr>
            <a:r>
              <a:rPr lang="en-GB" sz="2400" dirty="0">
                <a:solidFill>
                  <a:schemeClr val="bg1"/>
                </a:solidFill>
              </a:rPr>
              <a:t>On-line relationships</a:t>
            </a:r>
          </a:p>
          <a:p>
            <a:pPr marL="285750" indent="-285750">
              <a:buFont typeface="Arial" panose="020B0604020202020204" pitchFamily="34" charset="0"/>
              <a:buChar char="•"/>
            </a:pPr>
            <a:r>
              <a:rPr lang="en-GB" sz="2400" dirty="0">
                <a:solidFill>
                  <a:schemeClr val="bg1"/>
                </a:solidFill>
              </a:rPr>
              <a:t>Bullying</a:t>
            </a:r>
          </a:p>
          <a:p>
            <a:pPr marL="285750" indent="-285750">
              <a:buFont typeface="Arial" panose="020B0604020202020204" pitchFamily="34" charset="0"/>
              <a:buChar char="•"/>
            </a:pPr>
            <a:r>
              <a:rPr lang="en-GB" sz="2400" dirty="0">
                <a:solidFill>
                  <a:schemeClr val="bg1"/>
                </a:solidFill>
              </a:rPr>
              <a:t>Year 4 - being informed about puberty</a:t>
            </a:r>
          </a:p>
          <a:p>
            <a:pPr marL="285750" indent="-285750">
              <a:buFont typeface="Arial" panose="020B0604020202020204" pitchFamily="34" charset="0"/>
              <a:buChar char="•"/>
            </a:pPr>
            <a:r>
              <a:rPr lang="en-GB" sz="2400" dirty="0">
                <a:solidFill>
                  <a:schemeClr val="bg1"/>
                </a:solidFill>
              </a:rPr>
              <a:t>Year 5 - being informed earlier about puberty and hygiene</a:t>
            </a:r>
          </a:p>
          <a:p>
            <a:pPr marL="285750" indent="-285750">
              <a:buFont typeface="Arial" panose="020B0604020202020204" pitchFamily="34" charset="0"/>
              <a:buChar char="•"/>
            </a:pPr>
            <a:r>
              <a:rPr lang="en-GB" sz="2400" dirty="0" smtClean="0">
                <a:solidFill>
                  <a:schemeClr val="bg1"/>
                </a:solidFill>
              </a:rPr>
              <a:t>Girlfriends/boyfriends</a:t>
            </a: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Managing feelings</a:t>
            </a:r>
          </a:p>
          <a:p>
            <a:pPr marL="285750" indent="-285750">
              <a:buFont typeface="Arial" panose="020B0604020202020204" pitchFamily="34" charset="0"/>
              <a:buChar char="•"/>
            </a:pPr>
            <a:r>
              <a:rPr lang="en-GB" sz="2400" dirty="0">
                <a:solidFill>
                  <a:schemeClr val="bg1"/>
                </a:solidFill>
              </a:rPr>
              <a:t>Hygiene</a:t>
            </a:r>
          </a:p>
          <a:p>
            <a:pPr marL="285750" indent="-285750">
              <a:buFont typeface="Arial" panose="020B0604020202020204" pitchFamily="34" charset="0"/>
              <a:buChar char="•"/>
            </a:pPr>
            <a:r>
              <a:rPr lang="en-GB" sz="2400" dirty="0" smtClean="0">
                <a:solidFill>
                  <a:schemeClr val="bg1"/>
                </a:solidFill>
              </a:rPr>
              <a:t>Self-image</a:t>
            </a:r>
            <a:endParaRPr lang="en-GB" sz="2400" dirty="0">
              <a:solidFill>
                <a:schemeClr val="bg1"/>
              </a:solidFill>
            </a:endParaRPr>
          </a:p>
        </p:txBody>
      </p:sp>
    </p:spTree>
    <p:extLst>
      <p:ext uri="{BB962C8B-B14F-4D97-AF65-F5344CB8AC3E}">
        <p14:creationId xmlns:p14="http://schemas.microsoft.com/office/powerpoint/2010/main" val="22111061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8843409"/>
              </p:ext>
            </p:extLst>
          </p:nvPr>
        </p:nvGraphicFramePr>
        <p:xfrm>
          <a:off x="342901" y="1538652"/>
          <a:ext cx="10728813" cy="4846320"/>
        </p:xfrm>
        <a:graphic>
          <a:graphicData uri="http://schemas.openxmlformats.org/drawingml/2006/table">
            <a:tbl>
              <a:tblPr firstRow="1" bandRow="1">
                <a:tableStyleId>{5C22544A-7EE6-4342-B048-85BDC9FD1C3A}</a:tableStyleId>
              </a:tblPr>
              <a:tblGrid>
                <a:gridCol w="3576271">
                  <a:extLst>
                    <a:ext uri="{9D8B030D-6E8A-4147-A177-3AD203B41FA5}">
                      <a16:colId xmlns:a16="http://schemas.microsoft.com/office/drawing/2014/main" val="1431171267"/>
                    </a:ext>
                  </a:extLst>
                </a:gridCol>
                <a:gridCol w="3576271">
                  <a:extLst>
                    <a:ext uri="{9D8B030D-6E8A-4147-A177-3AD203B41FA5}">
                      <a16:colId xmlns:a16="http://schemas.microsoft.com/office/drawing/2014/main" val="91517631"/>
                    </a:ext>
                  </a:extLst>
                </a:gridCol>
                <a:gridCol w="3576271">
                  <a:extLst>
                    <a:ext uri="{9D8B030D-6E8A-4147-A177-3AD203B41FA5}">
                      <a16:colId xmlns:a16="http://schemas.microsoft.com/office/drawing/2014/main" val="3805275724"/>
                    </a:ext>
                  </a:extLst>
                </a:gridCol>
              </a:tblGrid>
              <a:tr h="4677509">
                <a:tc>
                  <a:txBody>
                    <a:bodyPr/>
                    <a:lstStyle/>
                    <a:p>
                      <a:r>
                        <a:rPr lang="en-GB" sz="2400" dirty="0" smtClean="0">
                          <a:latin typeface="Arial" panose="020B0604020202020204" pitchFamily="34" charset="0"/>
                          <a:cs typeface="Arial" panose="020B0604020202020204" pitchFamily="34" charset="0"/>
                        </a:rPr>
                        <a:t>Year 2:</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 mum is holding a baby.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 baby has been born. </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is looking after it.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 is giving it love.</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Baby’s eyes are closed.</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It is very small because it has just come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is looking at the baby as it has just been born.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is happy she and the baby survived.</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Baby has just come out of mummy.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Baby cannot open its eyes as it has just been born.</a:t>
                      </a:r>
                      <a:endParaRPr lang="en-GB" sz="1800" b="0" kern="1200" dirty="0">
                        <a:solidFill>
                          <a:schemeClr val="lt1"/>
                        </a:solidFill>
                        <a:effectLst/>
                        <a:latin typeface="+mn-lt"/>
                        <a:ea typeface="+mn-ea"/>
                        <a:cs typeface="+mn-cs"/>
                      </a:endParaRPr>
                    </a:p>
                  </a:txBody>
                  <a:tcPr/>
                </a:tc>
                <a:tc>
                  <a:txBody>
                    <a:bodyPr/>
                    <a:lstStyle/>
                    <a:p>
                      <a:pPr marL="0" indent="0">
                        <a:buFont typeface="Arial" panose="020B0604020202020204" pitchFamily="34" charset="0"/>
                        <a:buNone/>
                      </a:pPr>
                      <a:r>
                        <a:rPr lang="en-GB" sz="2400" dirty="0" smtClean="0">
                          <a:latin typeface="Arial" panose="020B0604020202020204" pitchFamily="34" charset="0"/>
                          <a:cs typeface="Arial" panose="020B0604020202020204" pitchFamily="34" charset="0"/>
                        </a:rPr>
                        <a:t>Year 4:</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 is holding the baby and trying to make it laugh.</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woman is holding a new born baby because it is better out than in.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loving mother who has just got her baby.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It is showing the love and relationship between a mother and child.</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 mother and baby have a happy relationship.</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This picture shows a mother in a great relationship with her baby and they love each other.</a:t>
                      </a:r>
                      <a:endParaRPr lang="en-GB" sz="1800" b="0" kern="1200" dirty="0">
                        <a:solidFill>
                          <a:schemeClr val="lt1"/>
                        </a:solidFill>
                        <a:effectLst/>
                        <a:latin typeface="+mn-lt"/>
                        <a:ea typeface="+mn-ea"/>
                        <a:cs typeface="+mn-cs"/>
                      </a:endParaRPr>
                    </a:p>
                  </a:txBody>
                  <a:tcPr/>
                </a:tc>
                <a:tc>
                  <a:txBody>
                    <a:bodyPr/>
                    <a:lstStyle/>
                    <a:p>
                      <a:r>
                        <a:rPr lang="en-GB" sz="2400" dirty="0" smtClean="0">
                          <a:latin typeface="Arial" panose="020B0604020202020204" pitchFamily="34" charset="0"/>
                          <a:cs typeface="Arial" panose="020B0604020202020204" pitchFamily="34" charset="0"/>
                        </a:rPr>
                        <a:t>Year 5:</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mother has given birth to a child and is hugging it. This shows a new relationship has started.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The mother is caring for her new born baby.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It is a mum bonding with her child.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It is the beginning of a special bond between mother and son after the mother has produced the baby.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There is a woman with her new born baby and she looks very happy and ready to be a mother.</a:t>
                      </a:r>
                    </a:p>
                    <a:p>
                      <a:endParaRPr lang="en-GB" sz="1800" b="1" kern="1200" dirty="0">
                        <a:solidFill>
                          <a:schemeClr val="lt1"/>
                        </a:solidFill>
                        <a:effectLst/>
                        <a:latin typeface="+mn-lt"/>
                        <a:ea typeface="+mn-ea"/>
                        <a:cs typeface="+mn-cs"/>
                      </a:endParaRPr>
                    </a:p>
                  </a:txBody>
                  <a:tcPr/>
                </a:tc>
                <a:extLst>
                  <a:ext uri="{0D108BD9-81ED-4DB2-BD59-A6C34878D82A}">
                    <a16:rowId xmlns:a16="http://schemas.microsoft.com/office/drawing/2014/main" val="4153881385"/>
                  </a:ext>
                </a:extLst>
              </a:tr>
            </a:tbl>
          </a:graphicData>
        </a:graphic>
      </p:graphicFrame>
      <p:sp>
        <p:nvSpPr>
          <p:cNvPr id="4" name="Rectangle 3"/>
          <p:cNvSpPr/>
          <p:nvPr/>
        </p:nvSpPr>
        <p:spPr>
          <a:xfrm>
            <a:off x="181708" y="564858"/>
            <a:ext cx="9595338" cy="584775"/>
          </a:xfrm>
          <a:prstGeom prst="rect">
            <a:avLst/>
          </a:prstGeom>
        </p:spPr>
        <p:txBody>
          <a:bodyPr wrap="square">
            <a:spAutoFit/>
          </a:bodyPr>
          <a:lstStyle/>
          <a:p>
            <a:pPr algn="r"/>
            <a:r>
              <a:rPr lang="en-GB" sz="3200" dirty="0" smtClean="0">
                <a:solidFill>
                  <a:schemeClr val="bg1"/>
                </a:solidFill>
                <a:latin typeface="Arial" panose="020B0604020202020204" pitchFamily="34" charset="0"/>
                <a:cs typeface="Arial" panose="020B0604020202020204" pitchFamily="34" charset="0"/>
              </a:rPr>
              <a:t>Tell me about this picture</a:t>
            </a:r>
            <a:endParaRPr lang="en-GB" sz="3200" dirty="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pic>
        <p:nvPicPr>
          <p:cNvPr id="6" name="Picture 5"/>
          <p:cNvPicPr>
            <a:picLocks noChangeAspect="1"/>
          </p:cNvPicPr>
          <p:nvPr/>
        </p:nvPicPr>
        <p:blipFill>
          <a:blip r:embed="rId3"/>
          <a:stretch>
            <a:fillRect/>
          </a:stretch>
        </p:blipFill>
        <p:spPr>
          <a:xfrm>
            <a:off x="9897103" y="334108"/>
            <a:ext cx="1869345" cy="1398015"/>
          </a:xfrm>
          <a:prstGeom prst="rect">
            <a:avLst/>
          </a:prstGeom>
        </p:spPr>
      </p:pic>
    </p:spTree>
    <p:extLst>
      <p:ext uri="{BB962C8B-B14F-4D97-AF65-F5344CB8AC3E}">
        <p14:creationId xmlns:p14="http://schemas.microsoft.com/office/powerpoint/2010/main" val="42747933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76284211"/>
              </p:ext>
            </p:extLst>
          </p:nvPr>
        </p:nvGraphicFramePr>
        <p:xfrm>
          <a:off x="342901" y="1538652"/>
          <a:ext cx="10728813" cy="4677509"/>
        </p:xfrm>
        <a:graphic>
          <a:graphicData uri="http://schemas.openxmlformats.org/drawingml/2006/table">
            <a:tbl>
              <a:tblPr firstRow="1" bandRow="1">
                <a:tableStyleId>{5C22544A-7EE6-4342-B048-85BDC9FD1C3A}</a:tableStyleId>
              </a:tblPr>
              <a:tblGrid>
                <a:gridCol w="3576271">
                  <a:extLst>
                    <a:ext uri="{9D8B030D-6E8A-4147-A177-3AD203B41FA5}">
                      <a16:colId xmlns:a16="http://schemas.microsoft.com/office/drawing/2014/main" val="1431171267"/>
                    </a:ext>
                  </a:extLst>
                </a:gridCol>
                <a:gridCol w="3576271">
                  <a:extLst>
                    <a:ext uri="{9D8B030D-6E8A-4147-A177-3AD203B41FA5}">
                      <a16:colId xmlns:a16="http://schemas.microsoft.com/office/drawing/2014/main" val="91517631"/>
                    </a:ext>
                  </a:extLst>
                </a:gridCol>
                <a:gridCol w="3576271">
                  <a:extLst>
                    <a:ext uri="{9D8B030D-6E8A-4147-A177-3AD203B41FA5}">
                      <a16:colId xmlns:a16="http://schemas.microsoft.com/office/drawing/2014/main" val="3805275724"/>
                    </a:ext>
                  </a:extLst>
                </a:gridCol>
              </a:tblGrid>
              <a:tr h="4677509">
                <a:tc>
                  <a:txBody>
                    <a:bodyPr/>
                    <a:lstStyle/>
                    <a:p>
                      <a:r>
                        <a:rPr lang="en-GB" sz="2400" dirty="0" smtClean="0">
                          <a:latin typeface="Arial" panose="020B0604020202020204" pitchFamily="34" charset="0"/>
                          <a:cs typeface="Arial" panose="020B0604020202020204" pitchFamily="34" charset="0"/>
                        </a:rPr>
                        <a:t>Year 2:</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You eat a seed and you get pregnant.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has an egg in her tummy that hatches.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They come from doctors.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You can adopt them.</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yolk sac on the side of the tummy.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Mummies make them.</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You can buy them.</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tummy.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Hospital.</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From someone else’s tummy.</a:t>
                      </a:r>
                    </a:p>
                    <a:p>
                      <a:endParaRPr lang="en-GB" sz="2400" dirty="0">
                        <a:latin typeface="Arial" panose="020B0604020202020204" pitchFamily="34" charset="0"/>
                        <a:cs typeface="Arial" panose="020B0604020202020204" pitchFamily="34" charset="0"/>
                      </a:endParaRPr>
                    </a:p>
                  </a:txBody>
                  <a:tcPr/>
                </a:tc>
                <a:tc>
                  <a:txBody>
                    <a:bodyPr/>
                    <a:lstStyle/>
                    <a:p>
                      <a:pPr marL="0" indent="0">
                        <a:buFont typeface="Arial" panose="020B0604020202020204" pitchFamily="34" charset="0"/>
                        <a:buNone/>
                      </a:pPr>
                      <a:r>
                        <a:rPr lang="en-GB" sz="2400" dirty="0" smtClean="0">
                          <a:latin typeface="Arial" panose="020B0604020202020204" pitchFamily="34" charset="0"/>
                          <a:cs typeface="Arial" panose="020B0604020202020204" pitchFamily="34" charset="0"/>
                        </a:rPr>
                        <a:t>Year 4:</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Girls’ stomach</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 think they come from God.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 think there are 2 ways to have a baby - either you have to push the baby out or a nurse or someone cuts your belly and carries it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From ladies if they are married or if you’re lucky.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Babies come from a woman’s vulva or vagina and you make babies by having sex with a man.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 don’t want to answer…</a:t>
                      </a:r>
                      <a:endParaRPr lang="en-GB" sz="1800" b="0" kern="1200" dirty="0">
                        <a:solidFill>
                          <a:schemeClr val="lt1"/>
                        </a:solidFill>
                        <a:effectLst/>
                        <a:latin typeface="+mn-lt"/>
                        <a:ea typeface="+mn-ea"/>
                        <a:cs typeface="+mn-cs"/>
                      </a:endParaRPr>
                    </a:p>
                  </a:txBody>
                  <a:tcPr/>
                </a:tc>
                <a:tc>
                  <a:txBody>
                    <a:bodyPr/>
                    <a:lstStyle/>
                    <a:p>
                      <a:r>
                        <a:rPr lang="en-GB" sz="2400" dirty="0" smtClean="0">
                          <a:latin typeface="Arial" panose="020B0604020202020204" pitchFamily="34" charset="0"/>
                          <a:cs typeface="Arial" panose="020B0604020202020204" pitchFamily="34" charset="0"/>
                        </a:rPr>
                        <a:t>Year 5:</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Babies are made up of male and female cells mixing together and come from women’s private parts.</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When two people of different genders have sex the sperm goes into a woman and it creates a baby.</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No but you might eat something.</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 know that a technique called ‘sex’ is used to produce babies for women.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This question is very uncomfortable.</a:t>
                      </a:r>
                      <a:endParaRPr lang="en-GB" sz="1800" b="0" kern="1200" dirty="0">
                        <a:solidFill>
                          <a:schemeClr val="lt1"/>
                        </a:solidFill>
                        <a:effectLst/>
                        <a:latin typeface="+mn-lt"/>
                        <a:ea typeface="+mn-ea"/>
                        <a:cs typeface="+mn-cs"/>
                      </a:endParaRPr>
                    </a:p>
                  </a:txBody>
                  <a:tcPr/>
                </a:tc>
                <a:extLst>
                  <a:ext uri="{0D108BD9-81ED-4DB2-BD59-A6C34878D82A}">
                    <a16:rowId xmlns:a16="http://schemas.microsoft.com/office/drawing/2014/main" val="4153881385"/>
                  </a:ext>
                </a:extLst>
              </a:tr>
            </a:tbl>
          </a:graphicData>
        </a:graphic>
      </p:graphicFrame>
      <p:sp>
        <p:nvSpPr>
          <p:cNvPr id="4" name="Rectangle 3"/>
          <p:cNvSpPr/>
          <p:nvPr/>
        </p:nvSpPr>
        <p:spPr>
          <a:xfrm>
            <a:off x="181708" y="564858"/>
            <a:ext cx="10890006" cy="584775"/>
          </a:xfrm>
          <a:prstGeom prst="rect">
            <a:avLst/>
          </a:prstGeom>
        </p:spPr>
        <p:txBody>
          <a:bodyPr wrap="square">
            <a:spAutoFit/>
          </a:bodyPr>
          <a:lstStyle/>
          <a:p>
            <a:r>
              <a:rPr lang="en-GB" sz="3200" dirty="0">
                <a:solidFill>
                  <a:schemeClr val="bg1"/>
                </a:solidFill>
                <a:latin typeface="Arial" panose="020B0604020202020204" pitchFamily="34" charset="0"/>
                <a:cs typeface="Arial" panose="020B0604020202020204" pitchFamily="34" charset="0"/>
              </a:rPr>
              <a:t>What do you know about where babies come from?</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Tree>
    <p:extLst>
      <p:ext uri="{BB962C8B-B14F-4D97-AF65-F5344CB8AC3E}">
        <p14:creationId xmlns:p14="http://schemas.microsoft.com/office/powerpoint/2010/main" val="24420028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81702320"/>
              </p:ext>
            </p:extLst>
          </p:nvPr>
        </p:nvGraphicFramePr>
        <p:xfrm>
          <a:off x="342901" y="1380383"/>
          <a:ext cx="10728813" cy="5120640"/>
        </p:xfrm>
        <a:graphic>
          <a:graphicData uri="http://schemas.openxmlformats.org/drawingml/2006/table">
            <a:tbl>
              <a:tblPr firstRow="1" bandRow="1">
                <a:tableStyleId>{5C22544A-7EE6-4342-B048-85BDC9FD1C3A}</a:tableStyleId>
              </a:tblPr>
              <a:tblGrid>
                <a:gridCol w="3576271">
                  <a:extLst>
                    <a:ext uri="{9D8B030D-6E8A-4147-A177-3AD203B41FA5}">
                      <a16:colId xmlns:a16="http://schemas.microsoft.com/office/drawing/2014/main" val="1431171267"/>
                    </a:ext>
                  </a:extLst>
                </a:gridCol>
                <a:gridCol w="3576271">
                  <a:extLst>
                    <a:ext uri="{9D8B030D-6E8A-4147-A177-3AD203B41FA5}">
                      <a16:colId xmlns:a16="http://schemas.microsoft.com/office/drawing/2014/main" val="91517631"/>
                    </a:ext>
                  </a:extLst>
                </a:gridCol>
                <a:gridCol w="3576271">
                  <a:extLst>
                    <a:ext uri="{9D8B030D-6E8A-4147-A177-3AD203B41FA5}">
                      <a16:colId xmlns:a16="http://schemas.microsoft.com/office/drawing/2014/main" val="3805275724"/>
                    </a:ext>
                  </a:extLst>
                </a:gridCol>
              </a:tblGrid>
              <a:tr h="4677509">
                <a:tc>
                  <a:txBody>
                    <a:bodyPr/>
                    <a:lstStyle/>
                    <a:p>
                      <a:r>
                        <a:rPr lang="en-GB" sz="2400" dirty="0" smtClean="0">
                          <a:latin typeface="Arial" panose="020B0604020202020204" pitchFamily="34" charset="0"/>
                          <a:cs typeface="Arial" panose="020B0604020202020204" pitchFamily="34" charset="0"/>
                        </a:rPr>
                        <a:t>Year 2:</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You have an operation.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You push your belly down.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Doctors split mummy’s tummy and get the baby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pushes the baby out or it is cut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Mummy has special medicine.</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You cut a circle in the tummy and get the baby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Put a blanket over mummy and use force to get the baby out.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When the yolk sac runs out, doctors get the baby out.</a:t>
                      </a:r>
                    </a:p>
                    <a:p>
                      <a:pPr marL="285750" indent="-285750">
                        <a:buFont typeface="Arial" panose="020B0604020202020204" pitchFamily="34" charset="0"/>
                        <a:buChar char="•"/>
                      </a:pPr>
                      <a:endParaRPr lang="en-GB" sz="1800" b="1" kern="1200" dirty="0" smtClean="0">
                        <a:solidFill>
                          <a:schemeClr val="lt1"/>
                        </a:solidFill>
                        <a:effectLst/>
                        <a:latin typeface="+mn-lt"/>
                        <a:ea typeface="+mn-ea"/>
                        <a:cs typeface="+mn-cs"/>
                      </a:endParaRPr>
                    </a:p>
                    <a:p>
                      <a:endParaRPr lang="en-GB" sz="2400" dirty="0">
                        <a:latin typeface="Arial" panose="020B0604020202020204" pitchFamily="34" charset="0"/>
                        <a:cs typeface="Arial" panose="020B0604020202020204" pitchFamily="34" charset="0"/>
                      </a:endParaRPr>
                    </a:p>
                  </a:txBody>
                  <a:tcPr/>
                </a:tc>
                <a:tc>
                  <a:txBody>
                    <a:bodyPr/>
                    <a:lstStyle/>
                    <a:p>
                      <a:pPr marL="0" indent="0">
                        <a:buFont typeface="Arial" panose="020B0604020202020204" pitchFamily="34" charset="0"/>
                        <a:buNone/>
                      </a:pPr>
                      <a:r>
                        <a:rPr lang="en-GB" sz="2400" dirty="0" smtClean="0">
                          <a:latin typeface="Arial" panose="020B0604020202020204" pitchFamily="34" charset="0"/>
                          <a:cs typeface="Arial" panose="020B0604020202020204" pitchFamily="34" charset="0"/>
                        </a:rPr>
                        <a:t>Year 4:</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They come out through the belly button and it used to be your mouth when you were a child in your birth mum.</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 know when a woman’s water breaks the baby is ready to come out and it comes out head first.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Pulling it out.</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Well I know sometimes they have to cut your belly open.</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 zip on the stomach.</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They go to hospital and push.</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I don’t want to answer.</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The babies grow in their mum’s belly and they come out the mum’s vagina or vulva.</a:t>
                      </a:r>
                      <a:endParaRPr lang="en-GB" sz="1800" b="0" kern="1200" dirty="0">
                        <a:solidFill>
                          <a:schemeClr val="lt1"/>
                        </a:solidFill>
                        <a:effectLst/>
                        <a:latin typeface="+mn-lt"/>
                        <a:ea typeface="+mn-ea"/>
                        <a:cs typeface="+mn-cs"/>
                      </a:endParaRPr>
                    </a:p>
                  </a:txBody>
                  <a:tcPr/>
                </a:tc>
                <a:tc>
                  <a:txBody>
                    <a:bodyPr/>
                    <a:lstStyle/>
                    <a:p>
                      <a:r>
                        <a:rPr lang="en-GB" sz="2400" dirty="0" smtClean="0">
                          <a:latin typeface="Arial" panose="020B0604020202020204" pitchFamily="34" charset="0"/>
                          <a:cs typeface="Arial" panose="020B0604020202020204" pitchFamily="34" charset="0"/>
                        </a:rPr>
                        <a:t>Year 5:</a:t>
                      </a:r>
                    </a:p>
                    <a:p>
                      <a:pPr marL="285750" indent="-285750">
                        <a:buFont typeface="Arial" panose="020B0604020202020204" pitchFamily="34" charset="0"/>
                        <a:buChar char="•"/>
                      </a:pPr>
                      <a:r>
                        <a:rPr lang="en-GB" sz="1800" b="0" kern="1200" dirty="0" smtClean="0">
                          <a:solidFill>
                            <a:schemeClr val="lt1"/>
                          </a:solidFill>
                          <a:effectLst/>
                          <a:latin typeface="+mn-lt"/>
                          <a:ea typeface="+mn-ea"/>
                          <a:cs typeface="+mn-cs"/>
                        </a:rPr>
                        <a:t>After 9 months, the baby has finished developing and it might be early or late but the person’s water breaks and they go to the hospital to give birth.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It comes out of the mum’s privates.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Through the female’s vagina into the world.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The mum has to push then the doctor pulls the baby out.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They use a knife and open the stomach and then it is there.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 do not know so I would like to learn about this.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kern="1200" dirty="0" smtClean="0">
                          <a:solidFill>
                            <a:schemeClr val="lt1"/>
                          </a:solidFill>
                          <a:effectLst/>
                          <a:latin typeface="+mn-lt"/>
                          <a:ea typeface="+mn-ea"/>
                          <a:cs typeface="+mn-cs"/>
                        </a:rPr>
                        <a:t>It goes through a disturbing process. Too rude to say.</a:t>
                      </a:r>
                      <a:endParaRPr lang="en-GB" sz="1800" b="0" kern="1200" dirty="0">
                        <a:solidFill>
                          <a:schemeClr val="lt1"/>
                        </a:solidFill>
                        <a:effectLst/>
                        <a:latin typeface="+mn-lt"/>
                        <a:ea typeface="+mn-ea"/>
                        <a:cs typeface="+mn-cs"/>
                      </a:endParaRPr>
                    </a:p>
                  </a:txBody>
                  <a:tcPr/>
                </a:tc>
                <a:extLst>
                  <a:ext uri="{0D108BD9-81ED-4DB2-BD59-A6C34878D82A}">
                    <a16:rowId xmlns:a16="http://schemas.microsoft.com/office/drawing/2014/main" val="4153881385"/>
                  </a:ext>
                </a:extLst>
              </a:tr>
            </a:tbl>
          </a:graphicData>
        </a:graphic>
      </p:graphicFrame>
      <p:sp>
        <p:nvSpPr>
          <p:cNvPr id="4" name="Rectangle 3"/>
          <p:cNvSpPr/>
          <p:nvPr/>
        </p:nvSpPr>
        <p:spPr>
          <a:xfrm>
            <a:off x="181708" y="564858"/>
            <a:ext cx="10890006" cy="584775"/>
          </a:xfrm>
          <a:prstGeom prst="rect">
            <a:avLst/>
          </a:prstGeom>
        </p:spPr>
        <p:txBody>
          <a:bodyPr wrap="square">
            <a:spAutoFit/>
          </a:bodyPr>
          <a:lstStyle/>
          <a:p>
            <a:r>
              <a:rPr lang="en-GB" sz="3200" dirty="0">
                <a:solidFill>
                  <a:schemeClr val="bg1"/>
                </a:solidFill>
              </a:rPr>
              <a:t>What do you know about how the baby gets out?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Tree>
    <p:extLst>
      <p:ext uri="{BB962C8B-B14F-4D97-AF65-F5344CB8AC3E}">
        <p14:creationId xmlns:p14="http://schemas.microsoft.com/office/powerpoint/2010/main" val="6522387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158262" y="307429"/>
            <a:ext cx="12033738" cy="3447098"/>
          </a:xfrm>
          <a:prstGeom prst="rect">
            <a:avLst/>
          </a:prstGeom>
        </p:spPr>
        <p:txBody>
          <a:bodyPr wrap="square">
            <a:spAutoFit/>
          </a:bodyPr>
          <a:lstStyle/>
          <a:p>
            <a:r>
              <a:rPr lang="en-GB" sz="3200" dirty="0" smtClean="0">
                <a:solidFill>
                  <a:schemeClr val="bg1"/>
                </a:solidFill>
                <a:latin typeface="Arial" panose="020B0604020202020204" pitchFamily="34" charset="0"/>
                <a:cs typeface="Arial" panose="020B0604020202020204" pitchFamily="34" charset="0"/>
              </a:rPr>
              <a:t>Ofsted recommendations for schools</a:t>
            </a:r>
            <a:r>
              <a:rPr lang="en-GB" sz="3200" dirty="0">
                <a:solidFill>
                  <a:schemeClr val="bg1"/>
                </a:solidFill>
                <a:latin typeface="Arial" panose="020B0604020202020204" pitchFamily="34" charset="0"/>
                <a:cs typeface="Arial" panose="020B0604020202020204" pitchFamily="34" charset="0"/>
              </a:rPr>
              <a:t>: </a:t>
            </a:r>
          </a:p>
          <a:p>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Introduce children to the correct scientific terms to describe body parts in Key Stage 1</a:t>
            </a:r>
          </a:p>
          <a:p>
            <a:pPr marL="285750" indent="-28575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Explore</a:t>
            </a:r>
            <a:r>
              <a:rPr lang="en-GB" sz="2400" dirty="0">
                <a:solidFill>
                  <a:schemeClr val="bg1"/>
                </a:solidFill>
                <a:latin typeface="Arial" panose="020B0604020202020204" pitchFamily="34" charset="0"/>
                <a:cs typeface="Arial" panose="020B0604020202020204" pitchFamily="34" charset="0"/>
              </a:rPr>
              <a:t>/ challenge gender roles/ </a:t>
            </a:r>
            <a:r>
              <a:rPr lang="en-GB" sz="2400" dirty="0" smtClean="0">
                <a:solidFill>
                  <a:schemeClr val="bg1"/>
                </a:solidFill>
                <a:latin typeface="Arial" panose="020B0604020202020204" pitchFamily="34" charset="0"/>
                <a:cs typeface="Arial" panose="020B0604020202020204" pitchFamily="34" charset="0"/>
              </a:rPr>
              <a:t>stereotypes</a:t>
            </a:r>
            <a:endParaRPr lang="en-GB" sz="24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Begin to explore puberty changes by the age of 8/9</a:t>
            </a: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Deliver RSE in a progressive way across the school</a:t>
            </a: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Ensure that children in Year 5 and 6 receive RSE input around puberty so that they are prepared as soon as possible for the onset of puberty</a:t>
            </a: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For some sessions on Sex Education consider single gender sessions</a:t>
            </a:r>
          </a:p>
        </p:txBody>
      </p:sp>
    </p:spTree>
    <p:extLst>
      <p:ext uri="{BB962C8B-B14F-4D97-AF65-F5344CB8AC3E}">
        <p14:creationId xmlns:p14="http://schemas.microsoft.com/office/powerpoint/2010/main" val="3880231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202223" y="245571"/>
            <a:ext cx="11500338" cy="6555641"/>
          </a:xfrm>
          <a:prstGeom prst="rect">
            <a:avLst/>
          </a:prstGeom>
        </p:spPr>
        <p:txBody>
          <a:bodyPr wrap="square">
            <a:spAutoFit/>
          </a:bodyPr>
          <a:lstStyle/>
          <a:p>
            <a:r>
              <a:rPr lang="en-GB" sz="2400" b="1" dirty="0">
                <a:solidFill>
                  <a:schemeClr val="bg1"/>
                </a:solidFill>
                <a:latin typeface="Arial" panose="020B0604020202020204" pitchFamily="34" charset="0"/>
                <a:cs typeface="Arial" panose="020B0604020202020204" pitchFamily="34" charset="0"/>
              </a:rPr>
              <a:t>Summary </a:t>
            </a:r>
          </a:p>
          <a:p>
            <a:endParaRPr lang="en-GB" sz="12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Parents have the right to withdraw children from Sex Education lessons at </a:t>
            </a:r>
            <a:r>
              <a:rPr lang="en-GB" sz="2400" dirty="0" smtClean="0">
                <a:solidFill>
                  <a:schemeClr val="bg1"/>
                </a:solidFill>
                <a:latin typeface="Arial" panose="020B0604020202020204" pitchFamily="34" charset="0"/>
                <a:cs typeface="Arial" panose="020B0604020202020204" pitchFamily="34" charset="0"/>
              </a:rPr>
              <a:t>Woodlands that </a:t>
            </a:r>
            <a:r>
              <a:rPr lang="en-GB" sz="2400" dirty="0">
                <a:solidFill>
                  <a:schemeClr val="bg1"/>
                </a:solidFill>
                <a:latin typeface="Arial" panose="020B0604020202020204" pitchFamily="34" charset="0"/>
                <a:cs typeface="Arial" panose="020B0604020202020204" pitchFamily="34" charset="0"/>
              </a:rPr>
              <a:t>go </a:t>
            </a:r>
            <a:r>
              <a:rPr lang="en-GB" sz="2400" b="1" dirty="0">
                <a:solidFill>
                  <a:schemeClr val="bg1"/>
                </a:solidFill>
                <a:latin typeface="Arial" panose="020B0604020202020204" pitchFamily="34" charset="0"/>
                <a:cs typeface="Arial" panose="020B0604020202020204" pitchFamily="34" charset="0"/>
              </a:rPr>
              <a:t>beyond</a:t>
            </a:r>
            <a:r>
              <a:rPr lang="en-GB" sz="2400" dirty="0">
                <a:solidFill>
                  <a:schemeClr val="bg1"/>
                </a:solidFill>
                <a:latin typeface="Arial" panose="020B0604020202020204" pitchFamily="34" charset="0"/>
                <a:cs typeface="Arial" panose="020B0604020202020204" pitchFamily="34" charset="0"/>
              </a:rPr>
              <a:t> the content in the Science National Curriculum. </a:t>
            </a: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Topics covered related and linked to the Science Curriculum are statutory and not optional to teach. This is as follows:  </a:t>
            </a:r>
          </a:p>
          <a:p>
            <a:pPr marL="1200150" lvl="2"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In Key Stage 1, children learn that animals, including humans, have offspring that grow into adults. They should be introduced to the concepts of reproduction and growth but not how reproduction occurs. </a:t>
            </a:r>
          </a:p>
          <a:p>
            <a:pPr marL="1200150" lvl="2"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In  Upper Key Stage 2 (Year 5/6), children are taught about the life cycles of humans and animals, including reproduction. They also learn about the change that happen in humans from birth to old age. This includes learning about what happens in puberty. </a:t>
            </a:r>
          </a:p>
          <a:p>
            <a:pPr marL="285750" indent="-28575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Woodlands’ has </a:t>
            </a:r>
            <a:r>
              <a:rPr lang="en-GB" sz="2400" dirty="0">
                <a:solidFill>
                  <a:schemeClr val="bg1"/>
                </a:solidFill>
                <a:latin typeface="Arial" panose="020B0604020202020204" pitchFamily="34" charset="0"/>
                <a:cs typeface="Arial" panose="020B0604020202020204" pitchFamily="34" charset="0"/>
              </a:rPr>
              <a:t>the right and obligation to teach RSE topic to prepare children for life when they leave school.</a:t>
            </a:r>
          </a:p>
          <a:p>
            <a:pPr marL="285750" indent="-28575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The curriculum on Relationships and Sex Education should complement, and be supported by, the school’s wider policies on </a:t>
            </a:r>
            <a:r>
              <a:rPr lang="en-GB" sz="2400" dirty="0" smtClean="0">
                <a:solidFill>
                  <a:schemeClr val="bg1"/>
                </a:solidFill>
                <a:latin typeface="Arial" panose="020B0604020202020204" pitchFamily="34" charset="0"/>
                <a:cs typeface="Arial" panose="020B0604020202020204" pitchFamily="34" charset="0"/>
              </a:rPr>
              <a:t>behaviour</a:t>
            </a:r>
            <a:r>
              <a:rPr lang="en-GB" sz="2400" dirty="0">
                <a:solidFill>
                  <a:schemeClr val="bg1"/>
                </a:solidFill>
                <a:latin typeface="Arial" panose="020B0604020202020204" pitchFamily="34" charset="0"/>
                <a:cs typeface="Arial" panose="020B0604020202020204" pitchFamily="34" charset="0"/>
              </a:rPr>
              <a:t>, bullying and safeguarding </a:t>
            </a:r>
            <a:r>
              <a:rPr lang="en-GB" sz="2400" dirty="0" smtClean="0">
                <a:solidFill>
                  <a:schemeClr val="bg1"/>
                </a:solidFill>
                <a:latin typeface="Arial" panose="020B0604020202020204" pitchFamily="34" charset="0"/>
                <a:cs typeface="Arial" panose="020B0604020202020204" pitchFamily="34" charset="0"/>
              </a:rPr>
              <a:t>(PSHE; </a:t>
            </a:r>
            <a:r>
              <a:rPr lang="en-GB" sz="2400" dirty="0">
                <a:solidFill>
                  <a:schemeClr val="bg1"/>
                </a:solidFill>
                <a:latin typeface="Arial" panose="020B0604020202020204" pitchFamily="34" charset="0"/>
                <a:cs typeface="Arial" panose="020B0604020202020204" pitchFamily="34" charset="0"/>
              </a:rPr>
              <a:t>E-Safety, Relationships </a:t>
            </a:r>
            <a:r>
              <a:rPr lang="en-GB" sz="2400" dirty="0" err="1">
                <a:solidFill>
                  <a:schemeClr val="bg1"/>
                </a:solidFill>
                <a:latin typeface="Arial" panose="020B0604020202020204" pitchFamily="34" charset="0"/>
                <a:cs typeface="Arial" panose="020B0604020202020204" pitchFamily="34" charset="0"/>
              </a:rPr>
              <a:t>etc</a:t>
            </a:r>
            <a:r>
              <a:rPr lang="en-GB" sz="2400" dirty="0">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954827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307731" y="203815"/>
            <a:ext cx="11623431" cy="6124754"/>
          </a:xfrm>
          <a:prstGeom prst="rect">
            <a:avLst/>
          </a:prstGeom>
        </p:spPr>
        <p:txBody>
          <a:bodyPr wrap="square">
            <a:spAutoFit/>
          </a:bodyPr>
          <a:lstStyle/>
          <a:p>
            <a:r>
              <a:rPr lang="en-GB" sz="3200" dirty="0">
                <a:solidFill>
                  <a:schemeClr val="bg1"/>
                </a:solidFill>
                <a:latin typeface="Arial" panose="020B0604020202020204" pitchFamily="34" charset="0"/>
                <a:cs typeface="Arial" panose="020B0604020202020204" pitchFamily="34" charset="0"/>
              </a:rPr>
              <a:t>Next Steps: </a:t>
            </a:r>
          </a:p>
          <a:p>
            <a:endParaRPr lang="en-GB"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Please look at the materials on the school website:</a:t>
            </a:r>
          </a:p>
          <a:p>
            <a:pPr lvl="1"/>
            <a:endParaRPr lang="en-GB" sz="2400" dirty="0">
              <a:solidFill>
                <a:srgbClr val="FF0000"/>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cs typeface="Arial" panose="020B0604020202020204" pitchFamily="34" charset="0"/>
              </a:rPr>
              <a:t> </a:t>
            </a:r>
          </a:p>
          <a:p>
            <a:pPr marL="457200" indent="-457200">
              <a:buFont typeface="Arial" panose="020B0604020202020204" pitchFamily="34" charset="0"/>
              <a:buChar char="•"/>
            </a:pPr>
            <a:r>
              <a:rPr lang="en-GB" sz="2400" dirty="0" smtClean="0">
                <a:solidFill>
                  <a:schemeClr val="bg1"/>
                </a:solidFill>
                <a:latin typeface="Arial" panose="020B0604020202020204" pitchFamily="34" charset="0"/>
                <a:cs typeface="Arial" panose="020B0604020202020204" pitchFamily="34" charset="0"/>
              </a:rPr>
              <a:t>Please </a:t>
            </a:r>
            <a:r>
              <a:rPr lang="en-GB" sz="2400" dirty="0">
                <a:solidFill>
                  <a:schemeClr val="bg1"/>
                </a:solidFill>
                <a:latin typeface="Arial" panose="020B0604020202020204" pitchFamily="34" charset="0"/>
                <a:cs typeface="Arial" panose="020B0604020202020204" pitchFamily="34" charset="0"/>
              </a:rPr>
              <a:t>respond to the survey:</a:t>
            </a:r>
          </a:p>
          <a:p>
            <a:pPr lvl="1"/>
            <a:r>
              <a:rPr lang="en-GB" sz="2400" dirty="0">
                <a:solidFill>
                  <a:srgbClr val="FF0000"/>
                </a:solidFill>
                <a:latin typeface="Arial" panose="020B0604020202020204" pitchFamily="34" charset="0"/>
                <a:cs typeface="Arial" panose="020B0604020202020204" pitchFamily="34" charset="0"/>
                <a:hlinkClick r:id="rId3"/>
              </a:rPr>
              <a:t>https://</a:t>
            </a:r>
            <a:r>
              <a:rPr lang="en-GB" sz="2400" dirty="0" smtClean="0">
                <a:solidFill>
                  <a:srgbClr val="FF0000"/>
                </a:solidFill>
                <a:latin typeface="Arial" panose="020B0604020202020204" pitchFamily="34" charset="0"/>
                <a:cs typeface="Arial" panose="020B0604020202020204" pitchFamily="34" charset="0"/>
                <a:hlinkClick r:id="rId3"/>
              </a:rPr>
              <a:t>forms.gle/DZoZ5TRKqE7Xz6aZ6</a:t>
            </a:r>
            <a:endParaRPr lang="en-GB" sz="2400" dirty="0" smtClean="0">
              <a:solidFill>
                <a:srgbClr val="FF0000"/>
              </a:solidFill>
              <a:latin typeface="Arial" panose="020B0604020202020204" pitchFamily="34" charset="0"/>
              <a:cs typeface="Arial" panose="020B0604020202020204" pitchFamily="34" charset="0"/>
            </a:endParaRPr>
          </a:p>
          <a:p>
            <a:pPr lvl="1"/>
            <a:endParaRPr lang="en-GB" sz="2400" dirty="0" smtClean="0">
              <a:solidFill>
                <a:srgbClr val="FF0000"/>
              </a:solidFill>
              <a:latin typeface="Arial" panose="020B0604020202020204" pitchFamily="34" charset="0"/>
              <a:cs typeface="Arial" panose="020B0604020202020204" pitchFamily="34" charset="0"/>
            </a:endParaRPr>
          </a:p>
          <a:p>
            <a:pPr lvl="2"/>
            <a:endParaRPr lang="en-GB" sz="2400" dirty="0">
              <a:solidFill>
                <a:schemeClr val="bg1"/>
              </a:solidFill>
              <a:latin typeface="Arial" panose="020B0604020202020204" pitchFamily="34" charset="0"/>
              <a:cs typeface="Arial" panose="020B0604020202020204" pitchFamily="34" charset="0"/>
            </a:endParaRPr>
          </a:p>
          <a:p>
            <a:r>
              <a:rPr lang="en-GB" sz="2400" dirty="0" smtClean="0">
                <a:solidFill>
                  <a:schemeClr val="bg1"/>
                </a:solidFill>
                <a:latin typeface="Arial" panose="020B0604020202020204" pitchFamily="34" charset="0"/>
                <a:cs typeface="Arial" panose="020B0604020202020204" pitchFamily="34" charset="0"/>
              </a:rPr>
              <a:t>We are particularly interested in your views about when to tackle different concepts and any areas you might like further support with at home. </a:t>
            </a:r>
          </a:p>
          <a:p>
            <a:endParaRPr lang="en-GB" sz="2400" dirty="0">
              <a:solidFill>
                <a:schemeClr val="bg1"/>
              </a:solidFill>
              <a:latin typeface="Arial" panose="020B0604020202020204" pitchFamily="34" charset="0"/>
              <a:cs typeface="Arial" panose="020B0604020202020204" pitchFamily="34" charset="0"/>
            </a:endParaRPr>
          </a:p>
          <a:p>
            <a:r>
              <a:rPr lang="en-GB" sz="2400" dirty="0" smtClean="0">
                <a:solidFill>
                  <a:schemeClr val="bg1"/>
                </a:solidFill>
                <a:latin typeface="Arial" panose="020B0604020202020204" pitchFamily="34" charset="0"/>
                <a:cs typeface="Arial" panose="020B0604020202020204" pitchFamily="34" charset="0"/>
              </a:rPr>
              <a:t>We are </a:t>
            </a:r>
            <a:r>
              <a:rPr lang="en-GB" sz="2400" dirty="0">
                <a:solidFill>
                  <a:schemeClr val="bg1"/>
                </a:solidFill>
                <a:latin typeface="Arial" panose="020B0604020202020204" pitchFamily="34" charset="0"/>
                <a:cs typeface="Arial" panose="020B0604020202020204" pitchFamily="34" charset="0"/>
              </a:rPr>
              <a:t>aware that there will be differences of opinion, but we will take your views into account when we finalise our policy and curriculum plan. </a:t>
            </a:r>
            <a:endParaRPr lang="en-GB" sz="2400" dirty="0" smtClean="0">
              <a:solidFill>
                <a:schemeClr val="bg1"/>
              </a:solidFill>
              <a:latin typeface="Arial" panose="020B0604020202020204" pitchFamily="34" charset="0"/>
              <a:cs typeface="Arial" panose="020B0604020202020204" pitchFamily="34" charset="0"/>
            </a:endParaRPr>
          </a:p>
          <a:p>
            <a:endParaRPr lang="en-GB" sz="2400" dirty="0">
              <a:solidFill>
                <a:schemeClr val="bg1"/>
              </a:solidFill>
              <a:latin typeface="Arial" panose="020B0604020202020204" pitchFamily="34" charset="0"/>
              <a:cs typeface="Arial" panose="020B0604020202020204" pitchFamily="34" charset="0"/>
            </a:endParaRPr>
          </a:p>
          <a:p>
            <a:r>
              <a:rPr lang="en-GB" sz="2400" dirty="0">
                <a:solidFill>
                  <a:schemeClr val="bg1"/>
                </a:solidFill>
                <a:latin typeface="Arial" panose="020B0604020202020204" pitchFamily="34" charset="0"/>
                <a:cs typeface="Arial" panose="020B0604020202020204" pitchFamily="34" charset="0"/>
              </a:rPr>
              <a:t>We will share this with you later in the summer term. </a:t>
            </a:r>
          </a:p>
        </p:txBody>
      </p:sp>
      <p:pic>
        <p:nvPicPr>
          <p:cNvPr id="4" name="Picture 3">
            <a:hlinkClick r:id="rId4"/>
          </p:cNvPr>
          <p:cNvPicPr>
            <a:picLocks noChangeAspect="1"/>
          </p:cNvPicPr>
          <p:nvPr/>
        </p:nvPicPr>
        <p:blipFill>
          <a:blip r:embed="rId5"/>
          <a:stretch>
            <a:fillRect/>
          </a:stretch>
        </p:blipFill>
        <p:spPr>
          <a:xfrm>
            <a:off x="871099" y="1493051"/>
            <a:ext cx="10642233" cy="300580"/>
          </a:xfrm>
          <a:prstGeom prst="rect">
            <a:avLst/>
          </a:prstGeom>
        </p:spPr>
      </p:pic>
    </p:spTree>
    <p:extLst>
      <p:ext uri="{BB962C8B-B14F-4D97-AF65-F5344CB8AC3E}">
        <p14:creationId xmlns:p14="http://schemas.microsoft.com/office/powerpoint/2010/main" val="3371641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93992" y="5797483"/>
            <a:ext cx="880475" cy="942941"/>
          </a:xfrm>
          <a:prstGeom prst="rect">
            <a:avLst/>
          </a:prstGeom>
        </p:spPr>
      </p:pic>
      <p:sp>
        <p:nvSpPr>
          <p:cNvPr id="3" name="Rectangle 2"/>
          <p:cNvSpPr/>
          <p:nvPr/>
        </p:nvSpPr>
        <p:spPr>
          <a:xfrm>
            <a:off x="4732927" y="2376695"/>
            <a:ext cx="2402015" cy="954107"/>
          </a:xfrm>
          <a:prstGeom prst="rect">
            <a:avLst/>
          </a:prstGeom>
        </p:spPr>
        <p:txBody>
          <a:bodyPr wrap="square">
            <a:spAutoFit/>
          </a:bodyPr>
          <a:lstStyle/>
          <a:p>
            <a:r>
              <a:rPr lang="en-GB" sz="3200" b="1" dirty="0" smtClean="0">
                <a:solidFill>
                  <a:schemeClr val="bg1"/>
                </a:solidFill>
                <a:latin typeface="Arial" panose="020B0604020202020204" pitchFamily="34" charset="0"/>
                <a:cs typeface="Arial" panose="020B0604020202020204" pitchFamily="34" charset="0"/>
              </a:rPr>
              <a:t>Thank you!</a:t>
            </a:r>
            <a:endParaRPr lang="en-GB" sz="3200" b="1" dirty="0">
              <a:solidFill>
                <a:schemeClr val="bg1"/>
              </a:solidFill>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9914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1604</TotalTime>
  <Words>1939</Words>
  <Application>Microsoft Office PowerPoint</Application>
  <PresentationFormat>Widescreen</PresentationFormat>
  <Paragraphs>210</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Woodlands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KWilliams</dc:creator>
  <cp:lastModifiedBy>KWilliams</cp:lastModifiedBy>
  <cp:revision>58</cp:revision>
  <cp:lastPrinted>2021-04-26T10:12:23Z</cp:lastPrinted>
  <dcterms:created xsi:type="dcterms:W3CDTF">2021-03-01T16:50:40Z</dcterms:created>
  <dcterms:modified xsi:type="dcterms:W3CDTF">2021-05-19T08:34:24Z</dcterms:modified>
</cp:coreProperties>
</file>